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56" r:id="rId5"/>
    <p:sldId id="282" r:id="rId6"/>
    <p:sldId id="293" r:id="rId7"/>
    <p:sldId id="300" r:id="rId8"/>
    <p:sldId id="308" r:id="rId9"/>
    <p:sldId id="305" r:id="rId10"/>
    <p:sldId id="309" r:id="rId11"/>
    <p:sldId id="310" r:id="rId12"/>
    <p:sldId id="285" r:id="rId13"/>
    <p:sldId id="307" r:id="rId14"/>
    <p:sldId id="311" r:id="rId15"/>
    <p:sldId id="268" r:id="rId16"/>
    <p:sldId id="312" r:id="rId17"/>
    <p:sldId id="313" r:id="rId18"/>
    <p:sldId id="271" r:id="rId19"/>
    <p:sldId id="288" r:id="rId20"/>
    <p:sldId id="260" r:id="rId21"/>
    <p:sldId id="290" r:id="rId22"/>
    <p:sldId id="299" r:id="rId23"/>
    <p:sldId id="275" r:id="rId24"/>
    <p:sldId id="27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BABC"/>
    <a:srgbClr val="BBBCBE"/>
    <a:srgbClr val="BCBDBF"/>
    <a:srgbClr val="BDBEBF"/>
    <a:srgbClr val="C3C3C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3725" autoAdjust="0"/>
  </p:normalViewPr>
  <p:slideViewPr>
    <p:cSldViewPr snapToGrid="0">
      <p:cViewPr>
        <p:scale>
          <a:sx n="100" d="100"/>
          <a:sy n="100" d="100"/>
        </p:scale>
        <p:origin x="1248" y="466"/>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89" d="100"/>
          <a:sy n="89" d="100"/>
        </p:scale>
        <p:origin x="411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5"/>
            </a:solidFill>
            <a:ln>
              <a:noFill/>
            </a:ln>
            <a:effectLst/>
          </c:spPr>
          <c:invertIfNegative val="0"/>
          <c:cat>
            <c:strRef>
              <c:f>Sheet1!$A$2:$A$5</c:f>
              <c:strCache>
                <c:ptCount val="4"/>
                <c:pt idx="0">
                  <c:v>20XX</c:v>
                </c:pt>
                <c:pt idx="1">
                  <c:v>20XX</c:v>
                </c:pt>
                <c:pt idx="2">
                  <c:v>20XX</c:v>
                </c:pt>
                <c:pt idx="3">
                  <c:v>20XX</c:v>
                </c:pt>
              </c:strCache>
            </c:strRef>
          </c:cat>
          <c:val>
            <c:numRef>
              <c:f>Sheet1!$B$2:$B$5</c:f>
              <c:numCache>
                <c:formatCode>[$$-409]#,##0</c:formatCode>
                <c:ptCount val="4"/>
                <c:pt idx="0">
                  <c:v>10000</c:v>
                </c:pt>
                <c:pt idx="1">
                  <c:v>20000</c:v>
                </c:pt>
                <c:pt idx="2">
                  <c:v>30000</c:v>
                </c:pt>
                <c:pt idx="3">
                  <c:v>40000</c:v>
                </c:pt>
              </c:numCache>
            </c:numRef>
          </c:val>
          <c:extLst>
            <c:ext xmlns:c16="http://schemas.microsoft.com/office/drawing/2014/chart" uri="{C3380CC4-5D6E-409C-BE32-E72D297353CC}">
              <c16:uniqueId val="{00000000-7D89-4D74-BF0D-F67388E11FB3}"/>
            </c:ext>
          </c:extLst>
        </c:ser>
        <c:dLbls>
          <c:showLegendKey val="0"/>
          <c:showVal val="0"/>
          <c:showCatName val="0"/>
          <c:showSerName val="0"/>
          <c:showPercent val="0"/>
          <c:showBubbleSize val="0"/>
        </c:dLbls>
        <c:gapWidth val="118"/>
        <c:overlap val="-3"/>
        <c:axId val="694597680"/>
        <c:axId val="694598992"/>
      </c:barChart>
      <c:catAx>
        <c:axId val="694597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4598992"/>
        <c:crosses val="autoZero"/>
        <c:auto val="1"/>
        <c:lblAlgn val="ctr"/>
        <c:lblOffset val="100"/>
        <c:noMultiLvlLbl val="0"/>
      </c:catAx>
      <c:valAx>
        <c:axId val="694598992"/>
        <c:scaling>
          <c:orientation val="minMax"/>
          <c:max val="40000"/>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45976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3A6C-4D0F-A514-BA5C4F6118CB}"/>
              </c:ext>
            </c:extLst>
          </c:dPt>
          <c:dPt>
            <c:idx val="1"/>
            <c:bubble3D val="0"/>
            <c:spPr>
              <a:solidFill>
                <a:schemeClr val="accent3"/>
              </a:solidFill>
              <a:ln w="9525">
                <a:noFill/>
              </a:ln>
              <a:effectLst/>
            </c:spPr>
            <c:extLst>
              <c:ext xmlns:c16="http://schemas.microsoft.com/office/drawing/2014/chart" uri="{C3380CC4-5D6E-409C-BE32-E72D297353CC}">
                <c16:uniqueId val="{00000003-3A6C-4D0F-A514-BA5C4F6118CB}"/>
              </c:ext>
            </c:extLst>
          </c:dPt>
          <c:dPt>
            <c:idx val="2"/>
            <c:bubble3D val="0"/>
            <c:spPr>
              <a:solidFill>
                <a:schemeClr val="accent3"/>
              </a:solidFill>
              <a:ln w="9525">
                <a:noFill/>
              </a:ln>
              <a:effectLst/>
            </c:spPr>
            <c:extLst>
              <c:ext xmlns:c16="http://schemas.microsoft.com/office/drawing/2014/chart" uri="{C3380CC4-5D6E-409C-BE32-E72D297353CC}">
                <c16:uniqueId val="{00000005-3A6C-4D0F-A514-BA5C4F6118CB}"/>
              </c:ext>
            </c:extLst>
          </c:dPt>
          <c:dPt>
            <c:idx val="3"/>
            <c:bubble3D val="0"/>
            <c:spPr>
              <a:solidFill>
                <a:schemeClr val="accent1"/>
              </a:solidFill>
              <a:ln w="9525">
                <a:noFill/>
              </a:ln>
              <a:effectLst/>
            </c:spPr>
            <c:extLst>
              <c:ext xmlns:c16="http://schemas.microsoft.com/office/drawing/2014/chart" uri="{C3380CC4-5D6E-409C-BE32-E72D297353CC}">
                <c16:uniqueId val="{00000007-3A6C-4D0F-A514-BA5C4F6118CB}"/>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A6C-4D0F-A514-BA5C4F6118C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C543-438F-81C2-07499DA1928A}"/>
              </c:ext>
            </c:extLst>
          </c:dPt>
          <c:dPt>
            <c:idx val="1"/>
            <c:bubble3D val="0"/>
            <c:spPr>
              <a:solidFill>
                <a:schemeClr val="accent3"/>
              </a:solidFill>
              <a:ln w="9525">
                <a:noFill/>
              </a:ln>
              <a:effectLst/>
            </c:spPr>
            <c:extLst>
              <c:ext xmlns:c16="http://schemas.microsoft.com/office/drawing/2014/chart" uri="{C3380CC4-5D6E-409C-BE32-E72D297353CC}">
                <c16:uniqueId val="{00000003-C543-438F-81C2-07499DA1928A}"/>
              </c:ext>
            </c:extLst>
          </c:dPt>
          <c:dPt>
            <c:idx val="2"/>
            <c:bubble3D val="0"/>
            <c:spPr>
              <a:solidFill>
                <a:schemeClr val="accent1"/>
              </a:solidFill>
              <a:ln w="9525">
                <a:noFill/>
              </a:ln>
              <a:effectLst/>
            </c:spPr>
            <c:extLst>
              <c:ext xmlns:c16="http://schemas.microsoft.com/office/drawing/2014/chart" uri="{C3380CC4-5D6E-409C-BE32-E72D297353CC}">
                <c16:uniqueId val="{00000005-C543-438F-81C2-07499DA1928A}"/>
              </c:ext>
            </c:extLst>
          </c:dPt>
          <c:dPt>
            <c:idx val="3"/>
            <c:bubble3D val="0"/>
            <c:spPr>
              <a:solidFill>
                <a:schemeClr val="accent3"/>
              </a:solidFill>
              <a:ln w="9525">
                <a:noFill/>
              </a:ln>
              <a:effectLst/>
            </c:spPr>
            <c:extLst>
              <c:ext xmlns:c16="http://schemas.microsoft.com/office/drawing/2014/chart" uri="{C3380CC4-5D6E-409C-BE32-E72D297353CC}">
                <c16:uniqueId val="{00000007-C543-438F-81C2-07499DA1928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543-438F-81C2-07499DA1928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5469-4D04-8954-CAFE3DCD6253}"/>
              </c:ext>
            </c:extLst>
          </c:dPt>
          <c:dPt>
            <c:idx val="1"/>
            <c:bubble3D val="0"/>
            <c:spPr>
              <a:solidFill>
                <a:schemeClr val="accent1"/>
              </a:solidFill>
              <a:ln w="9525">
                <a:noFill/>
              </a:ln>
              <a:effectLst/>
            </c:spPr>
            <c:extLst>
              <c:ext xmlns:c16="http://schemas.microsoft.com/office/drawing/2014/chart" uri="{C3380CC4-5D6E-409C-BE32-E72D297353CC}">
                <c16:uniqueId val="{00000003-5469-4D04-8954-CAFE3DCD6253}"/>
              </c:ext>
            </c:extLst>
          </c:dPt>
          <c:dPt>
            <c:idx val="2"/>
            <c:bubble3D val="0"/>
            <c:spPr>
              <a:solidFill>
                <a:schemeClr val="accent3"/>
              </a:solidFill>
              <a:ln w="9525">
                <a:noFill/>
              </a:ln>
              <a:effectLst/>
            </c:spPr>
            <c:extLst>
              <c:ext xmlns:c16="http://schemas.microsoft.com/office/drawing/2014/chart" uri="{C3380CC4-5D6E-409C-BE32-E72D297353CC}">
                <c16:uniqueId val="{00000005-5469-4D04-8954-CAFE3DCD6253}"/>
              </c:ext>
            </c:extLst>
          </c:dPt>
          <c:dPt>
            <c:idx val="3"/>
            <c:bubble3D val="0"/>
            <c:spPr>
              <a:solidFill>
                <a:schemeClr val="accent3"/>
              </a:solidFill>
              <a:ln w="9525">
                <a:noFill/>
              </a:ln>
              <a:effectLst/>
            </c:spPr>
            <c:extLst>
              <c:ext xmlns:c16="http://schemas.microsoft.com/office/drawing/2014/chart" uri="{C3380CC4-5D6E-409C-BE32-E72D297353CC}">
                <c16:uniqueId val="{00000007-5469-4D04-8954-CAFE3DCD6253}"/>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469-4D04-8954-CAFE3DCD625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1"/>
              </a:solidFill>
              <a:ln w="9525">
                <a:noFill/>
              </a:ln>
              <a:effectLst/>
            </c:spPr>
            <c:extLst>
              <c:ext xmlns:c16="http://schemas.microsoft.com/office/drawing/2014/chart" uri="{C3380CC4-5D6E-409C-BE32-E72D297353CC}">
                <c16:uniqueId val="{00000001-FA9D-4F58-9368-2044BEFDA305}"/>
              </c:ext>
            </c:extLst>
          </c:dPt>
          <c:dPt>
            <c:idx val="1"/>
            <c:bubble3D val="0"/>
            <c:spPr>
              <a:solidFill>
                <a:schemeClr val="accent3"/>
              </a:solidFill>
              <a:ln w="9525">
                <a:noFill/>
              </a:ln>
              <a:effectLst/>
            </c:spPr>
            <c:extLst>
              <c:ext xmlns:c16="http://schemas.microsoft.com/office/drawing/2014/chart" uri="{C3380CC4-5D6E-409C-BE32-E72D297353CC}">
                <c16:uniqueId val="{00000003-FA9D-4F58-9368-2044BEFDA305}"/>
              </c:ext>
            </c:extLst>
          </c:dPt>
          <c:dPt>
            <c:idx val="2"/>
            <c:bubble3D val="0"/>
            <c:spPr>
              <a:solidFill>
                <a:schemeClr val="accent3"/>
              </a:solidFill>
              <a:ln w="9525">
                <a:noFill/>
              </a:ln>
              <a:effectLst/>
            </c:spPr>
            <c:extLst>
              <c:ext xmlns:c16="http://schemas.microsoft.com/office/drawing/2014/chart" uri="{C3380CC4-5D6E-409C-BE32-E72D297353CC}">
                <c16:uniqueId val="{00000005-FA9D-4F58-9368-2044BEFDA305}"/>
              </c:ext>
            </c:extLst>
          </c:dPt>
          <c:dPt>
            <c:idx val="3"/>
            <c:bubble3D val="0"/>
            <c:spPr>
              <a:solidFill>
                <a:schemeClr val="accent3"/>
              </a:solidFill>
              <a:ln w="9525">
                <a:noFill/>
              </a:ln>
              <a:effectLst/>
            </c:spPr>
            <c:extLst>
              <c:ext xmlns:c16="http://schemas.microsoft.com/office/drawing/2014/chart" uri="{C3380CC4-5D6E-409C-BE32-E72D297353CC}">
                <c16:uniqueId val="{00000007-FA9D-4F58-9368-2044BEFDA30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FA9D-4F58-9368-2044BEFDA30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12/13/2023</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4.pn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12/13/2023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a:t>14/12/2023</a:t>
            </a:r>
            <a:endParaRPr lang="en-US" dirty="0"/>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lvl1pPr>
              <a:defRPr/>
            </a:lvl1p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dirty="0"/>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dirty="0"/>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a:t>14/12/2023</a:t>
            </a:r>
            <a:endParaRPr lang="en-US" dirty="0"/>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a:t>Nhóm 06 - Phát Triển Ứng Dụng</a:t>
            </a:r>
            <a:endParaRPr lang="en-US" dirty="0"/>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2</a:t>
            </a:r>
            <a:endParaRPr lang="en-ZA" dirty="0"/>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3</a:t>
            </a:r>
            <a:endParaRPr lang="en-ZA"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a:t>14/12/2023</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a:t>14/12/2023</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14/12/2023</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a:t>14/12/2023</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14/12/2023</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endParaRPr lang="en-US" dirty="0"/>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endParaRPr lang="en-US" dirty="0"/>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endParaRPr lang="en-US" dirty="0"/>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endParaRPr lang="en-US" dirty="0"/>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dirty="0"/>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dirty="0"/>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dirty="0"/>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dirty="0"/>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14/12/2023</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lvl1p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endParaRPr lang="en-US" dirty="0"/>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14/12/2023</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14/12/2023</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14/12/2023</a:t>
            </a:r>
            <a:endParaRPr lang="en-US" dirty="0"/>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Nhóm 06 - Phát Triển Ứng Dụng</a:t>
            </a:r>
            <a:endParaRPr lang="en-US" dirty="0"/>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a:t>14/12/2023</a:t>
            </a:r>
            <a:endParaRPr lang="en-US" dirty="0"/>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a:t>Nhóm 06 - Phát Triển Ứng Dụng</a:t>
            </a:r>
            <a:endParaRPr lang="en-US" dirty="0"/>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14/12/2023</a:t>
            </a:r>
            <a:endParaRPr lang="en-US" dirty="0"/>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Nhóm 06 - Phát Triển Ứng Dụng</a:t>
            </a:r>
            <a:endParaRPr lang="en-US" dirty="0"/>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14/12/2023</a:t>
            </a:r>
            <a:endParaRPr lang="en-US" dirty="0"/>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a:t>Nhóm 06 - Phát Triển Ứng Dụng</a:t>
            </a:r>
            <a:endParaRPr lang="en-US" dirty="0"/>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14/12/2023</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14/12/2023</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a:t>14/12/2023</a:t>
            </a:r>
            <a:endParaRPr lang="en-US" dirty="0"/>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a:t>Nhóm 06 - Phát Triển Ứng Dụng</a:t>
            </a:r>
            <a:endParaRPr lang="en-US" dirty="0"/>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dirty="0"/>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a:t>14/12/2023</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14/12/2023</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a:t>14/12/2023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1.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23.jpeg"/><Relationship Id="rId7" Type="http://schemas.openxmlformats.org/officeDocument/2006/relationships/image" Target="../media/image27.jpeg"/><Relationship Id="rId2" Type="http://schemas.openxmlformats.org/officeDocument/2006/relationships/image" Target="../media/image22.png"/><Relationship Id="rId1" Type="http://schemas.openxmlformats.org/officeDocument/2006/relationships/slideLayout" Target="../slideLayouts/slideLayout18.xml"/><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jpeg"/><Relationship Id="rId9"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9.xml"/><Relationship Id="rId5" Type="http://schemas.openxmlformats.org/officeDocument/2006/relationships/chart" Target="../charts/chart5.xml"/><Relationship Id="rId4" Type="http://schemas.openxmlformats.org/officeDocument/2006/relationships/chart" Target="../charts/char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hyperlink" Target="https://www.pexels.com/photo/sweater-cardigan-jumper-men-clothes-45982/" TargetMode="External"/><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jcandtim.com/buy-the-best-clothes-online/"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3C3C5"/>
        </a:solidFill>
        <a:effectLst/>
      </p:bgPr>
    </p:bg>
    <p:spTree>
      <p:nvGrpSpPr>
        <p:cNvPr id="1" name=""/>
        <p:cNvGrpSpPr/>
        <p:nvPr/>
      </p:nvGrpSpPr>
      <p:grpSpPr>
        <a:xfrm>
          <a:off x="0" y="0"/>
          <a:ext cx="0" cy="0"/>
          <a:chOff x="0" y="0"/>
          <a:chExt cx="0" cy="0"/>
        </a:xfrm>
      </p:grpSpPr>
      <p:sp>
        <p:nvSpPr>
          <p:cNvPr id="18" name="Rectangle 17" descr="Clothing display in store">
            <a:extLst>
              <a:ext uri="{FF2B5EF4-FFF2-40B4-BE49-F238E27FC236}">
                <a16:creationId xmlns:a16="http://schemas.microsoft.com/office/drawing/2014/main" id="{9D3F565C-FBF5-0A99-3146-270AD9DF2127}"/>
              </a:ext>
            </a:extLst>
          </p:cNvPr>
          <p:cNvSpPr/>
          <p:nvPr/>
        </p:nvSpPr>
        <p:spPr>
          <a:xfrm>
            <a:off x="0" y="0"/>
            <a:ext cx="12192000" cy="6858000"/>
          </a:xfrm>
          <a:prstGeom prst="rect">
            <a:avLst/>
          </a:prstGeom>
          <a:blipFill>
            <a:blip r:embed="rId2"/>
            <a:stretch>
              <a:fillRect t="-12041" r="-24082" b="-12041"/>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C5E68124-3C84-26C7-08BA-C6CFB8E7D26F}"/>
              </a:ext>
            </a:extLst>
          </p:cNvPr>
          <p:cNvSpPr txBox="1">
            <a:spLocks/>
          </p:cNvSpPr>
          <p:nvPr/>
        </p:nvSpPr>
        <p:spPr>
          <a:xfrm>
            <a:off x="525780" y="1350437"/>
            <a:ext cx="6785397" cy="1248755"/>
          </a:xfrm>
          <a:prstGeom prst="rect">
            <a:avLst/>
          </a:prstGeom>
        </p:spPr>
        <p:txBody>
          <a:bodyPr vert="horz" lIns="91440" tIns="45720" rIns="91440" bIns="45720" rtlCol="0" anchor="t">
            <a:normAutofit fontScale="97500" lnSpcReduction="10000"/>
          </a:bodyPr>
          <a:lstStyle>
            <a:lvl1pPr algn="r" defTabSz="914400" rtl="0" eaLnBrk="1" latinLnBrk="0" hangingPunct="1">
              <a:lnSpc>
                <a:spcPct val="90000"/>
              </a:lnSpc>
              <a:spcBef>
                <a:spcPct val="0"/>
              </a:spcBef>
              <a:buNone/>
              <a:defRPr sz="5400" kern="1200">
                <a:solidFill>
                  <a:schemeClr val="tx1">
                    <a:lumMod val="65000"/>
                    <a:lumOff val="35000"/>
                  </a:schemeClr>
                </a:solidFill>
                <a:latin typeface="+mj-lt"/>
                <a:ea typeface="+mj-ea"/>
                <a:cs typeface="+mj-cs"/>
              </a:defRPr>
            </a:lvl1pPr>
          </a:lstStyle>
          <a:p>
            <a:pPr algn="l"/>
            <a:r>
              <a:rPr lang="en-US">
                <a:solidFill>
                  <a:schemeClr val="tx2">
                    <a:lumMod val="75000"/>
                  </a:schemeClr>
                </a:solidFill>
              </a:rPr>
              <a:t>Phát Triển Ứng Dụng</a:t>
            </a:r>
            <a:br>
              <a:rPr lang="en-US" sz="2400">
                <a:solidFill>
                  <a:schemeClr val="tx2">
                    <a:lumMod val="75000"/>
                  </a:schemeClr>
                </a:solidFill>
              </a:rPr>
            </a:br>
            <a:r>
              <a:rPr lang="en-US" sz="1000">
                <a:solidFill>
                  <a:schemeClr val="tx2">
                    <a:lumMod val="75000"/>
                  </a:schemeClr>
                </a:solidFill>
              </a:rPr>
              <a:t> </a:t>
            </a:r>
            <a:br>
              <a:rPr lang="en-US" sz="2400">
                <a:solidFill>
                  <a:schemeClr val="tx2">
                    <a:lumMod val="75000"/>
                  </a:schemeClr>
                </a:solidFill>
              </a:rPr>
            </a:br>
            <a:r>
              <a:rPr lang="en-US" sz="2400">
                <a:solidFill>
                  <a:schemeClr val="tx2">
                    <a:lumMod val="75000"/>
                  </a:schemeClr>
                </a:solidFill>
              </a:rPr>
              <a:t>DHKTPM17A - 420300350104</a:t>
            </a:r>
            <a:endParaRPr lang="en-US" dirty="0">
              <a:solidFill>
                <a:schemeClr val="tx2">
                  <a:lumMod val="75000"/>
                </a:schemeClr>
              </a:solidFill>
            </a:endParaRPr>
          </a:p>
        </p:txBody>
      </p:sp>
      <p:sp>
        <p:nvSpPr>
          <p:cNvPr id="15" name="Subtitle 2">
            <a:extLst>
              <a:ext uri="{FF2B5EF4-FFF2-40B4-BE49-F238E27FC236}">
                <a16:creationId xmlns:a16="http://schemas.microsoft.com/office/drawing/2014/main" id="{53F257BB-9EA5-E26A-E137-798E7CE32B1A}"/>
              </a:ext>
            </a:extLst>
          </p:cNvPr>
          <p:cNvSpPr txBox="1">
            <a:spLocks/>
          </p:cNvSpPr>
          <p:nvPr/>
        </p:nvSpPr>
        <p:spPr>
          <a:xfrm>
            <a:off x="525780" y="2603855"/>
            <a:ext cx="3167636" cy="64767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lumMod val="65000"/>
                    <a:lumOff val="35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a:solidFill>
                  <a:schemeClr val="tx2">
                    <a:lumMod val="75000"/>
                  </a:schemeClr>
                </a:solidFill>
                <a:latin typeface="Segoe UI Semibold" panose="020B0702040204020203" pitchFamily="34" charset="0"/>
                <a:cs typeface="Segoe UI Semibold" panose="020B0702040204020203" pitchFamily="34" charset="0"/>
              </a:rPr>
              <a:t>Nhóm 06​</a:t>
            </a:r>
            <a:endParaRPr lang="en-US" sz="2400" dirty="0">
              <a:solidFill>
                <a:schemeClr val="tx2">
                  <a:lumMod val="75000"/>
                </a:schemeClr>
              </a:solidFill>
              <a:latin typeface="Segoe UI Semibold" panose="020B0702040204020203" pitchFamily="34" charset="0"/>
              <a:cs typeface="Segoe UI Semibold" panose="020B0702040204020203" pitchFamily="34" charset="0"/>
            </a:endParaRPr>
          </a:p>
        </p:txBody>
      </p:sp>
      <p:sp>
        <p:nvSpPr>
          <p:cNvPr id="16" name="TextBox 15">
            <a:extLst>
              <a:ext uri="{FF2B5EF4-FFF2-40B4-BE49-F238E27FC236}">
                <a16:creationId xmlns:a16="http://schemas.microsoft.com/office/drawing/2014/main" id="{7A5F2DC3-D051-AE1E-C2C5-2A6FBE4A2A1C}"/>
              </a:ext>
            </a:extLst>
          </p:cNvPr>
          <p:cNvSpPr txBox="1"/>
          <p:nvPr/>
        </p:nvSpPr>
        <p:spPr>
          <a:xfrm>
            <a:off x="525780" y="3251528"/>
            <a:ext cx="5412572" cy="830997"/>
          </a:xfrm>
          <a:prstGeom prst="rect">
            <a:avLst/>
          </a:prstGeom>
          <a:noFill/>
        </p:spPr>
        <p:txBody>
          <a:bodyPr wrap="none" rtlCol="0">
            <a:spAutoFit/>
          </a:bodyPr>
          <a:lstStyle/>
          <a:p>
            <a:r>
              <a:rPr lang="en-US" sz="2400">
                <a:solidFill>
                  <a:schemeClr val="tx2">
                    <a:lumMod val="75000"/>
                  </a:schemeClr>
                </a:solidFill>
              </a:rPr>
              <a:t>Phần Mềm Quản Lý Bán Hàng</a:t>
            </a:r>
          </a:p>
          <a:p>
            <a:r>
              <a:rPr lang="en-US" sz="2400">
                <a:solidFill>
                  <a:schemeClr val="tx2">
                    <a:lumMod val="75000"/>
                  </a:schemeClr>
                </a:solidFill>
              </a:rPr>
              <a:t>Tại Cửa Hàng Bán Quần Áo Thời Trang</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rotWithShape="1">
          <a:blip r:embed="rId2" cstate="screen">
            <a:extLst>
              <a:ext uri="{28A0092B-C50C-407E-A947-70E740481C1C}">
                <a14:useLocalDpi xmlns:a14="http://schemas.microsoft.com/office/drawing/2010/main" val="0"/>
              </a:ext>
            </a:extLst>
          </a:blip>
          <a:srcRect t="1237" b="1237"/>
          <a:stretch/>
        </p:blipFill>
        <p:spPr>
          <a:xfrm>
            <a:off x="1588" y="4572000"/>
            <a:ext cx="12188825" cy="2286000"/>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a:lstStyle/>
          <a:p>
            <a:r>
              <a:rPr lang="en-US" dirty="0"/>
              <a:t>Market overview</a:t>
            </a:r>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sz="quarter" idx="13"/>
          </p:nvPr>
        </p:nvSpPr>
        <p:spPr>
          <a:xfrm>
            <a:off x="858305" y="1696389"/>
            <a:ext cx="3210331" cy="3647605"/>
          </a:xfrm>
        </p:spPr>
        <p:txBody>
          <a:bodyPr>
            <a:normAutofit/>
          </a:bodyPr>
          <a:lstStyle/>
          <a:p>
            <a:r>
              <a:rPr lang="en-ZA" dirty="0"/>
              <a:t>$3B</a:t>
            </a:r>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15"/>
          </p:nvPr>
        </p:nvSpPr>
        <p:spPr>
          <a:xfrm>
            <a:off x="1095593" y="2750695"/>
            <a:ext cx="2743200" cy="2465883"/>
          </a:xfrm>
        </p:spPr>
        <p:txBody>
          <a:bodyPr>
            <a:normAutofit/>
          </a:bodyPr>
          <a:lstStyle/>
          <a:p>
            <a:r>
              <a:rPr lang="en-ZA" dirty="0"/>
              <a:t>Opportunity to build</a:t>
            </a:r>
          </a:p>
          <a:p>
            <a:r>
              <a:rPr lang="en-ZA" dirty="0"/>
              <a:t>Fully inclusive market</a:t>
            </a:r>
          </a:p>
          <a:p>
            <a:r>
              <a:rPr lang="en-ZA" dirty="0"/>
              <a:t>Total addressable market</a:t>
            </a:r>
          </a:p>
        </p:txBody>
      </p:sp>
      <p:sp>
        <p:nvSpPr>
          <p:cNvPr id="42" name="Date Placeholder 41">
            <a:extLst>
              <a:ext uri="{FF2B5EF4-FFF2-40B4-BE49-F238E27FC236}">
                <a16:creationId xmlns:a16="http://schemas.microsoft.com/office/drawing/2014/main" id="{916DDA26-131E-46AD-ADAE-F0E710EAF3DE}"/>
              </a:ext>
            </a:extLst>
          </p:cNvPr>
          <p:cNvSpPr>
            <a:spLocks noGrp="1"/>
          </p:cNvSpPr>
          <p:nvPr>
            <p:ph type="dt" sz="half" idx="20"/>
          </p:nvPr>
        </p:nvSpPr>
        <p:spPr>
          <a:xfrm>
            <a:off x="838200" y="6356350"/>
            <a:ext cx="2743200" cy="365125"/>
          </a:xfrm>
        </p:spPr>
        <p:txBody>
          <a:bodyPr/>
          <a:lstStyle/>
          <a:p>
            <a:r>
              <a:rPr lang="en-US"/>
              <a:t>14/12/2023</a:t>
            </a:r>
            <a:endParaRPr lang="en-US" dirty="0"/>
          </a:p>
        </p:txBody>
      </p:sp>
      <p:sp>
        <p:nvSpPr>
          <p:cNvPr id="114" name="Text Placeholder 113">
            <a:extLst>
              <a:ext uri="{FF2B5EF4-FFF2-40B4-BE49-F238E27FC236}">
                <a16:creationId xmlns:a16="http://schemas.microsoft.com/office/drawing/2014/main" id="{B51B89C9-6212-44BC-8654-817139EF8D59}"/>
              </a:ext>
            </a:extLst>
          </p:cNvPr>
          <p:cNvSpPr>
            <a:spLocks noGrp="1"/>
          </p:cNvSpPr>
          <p:nvPr>
            <p:ph type="body" sz="quarter" idx="24"/>
          </p:nvPr>
        </p:nvSpPr>
        <p:spPr>
          <a:xfrm>
            <a:off x="4516628" y="1696389"/>
            <a:ext cx="3209544" cy="3648456"/>
          </a:xfrm>
        </p:spPr>
        <p:txBody>
          <a:bodyPr/>
          <a:lstStyle/>
          <a:p>
            <a:r>
              <a:rPr lang="en-ZA" dirty="0"/>
              <a:t>$2B</a:t>
            </a:r>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type="body" sz="quarter" idx="25"/>
          </p:nvPr>
        </p:nvSpPr>
        <p:spPr>
          <a:xfrm>
            <a:off x="4765548" y="2750695"/>
            <a:ext cx="2743200" cy="2465883"/>
          </a:xfrm>
        </p:spPr>
        <p:txBody>
          <a:bodyPr vert="horz" lIns="91440" tIns="45720" rIns="91440" bIns="45720" rtlCol="0" anchor="t">
            <a:normAutofit/>
          </a:bodyPr>
          <a:lstStyle/>
          <a:p>
            <a:r>
              <a:rPr lang="en-US" noProof="1"/>
              <a:t>Freedom to invent</a:t>
            </a:r>
            <a:endParaRPr lang="en-US" dirty="0"/>
          </a:p>
          <a:p>
            <a:r>
              <a:rPr lang="en-ZA" noProof="1"/>
              <a:t>Selectively inclusive market</a:t>
            </a:r>
          </a:p>
          <a:p>
            <a:r>
              <a:rPr lang="en-ZA" noProof="1"/>
              <a:t>Serviceable available market</a:t>
            </a:r>
          </a:p>
          <a:p>
            <a:endParaRPr lang="en-ZA" noProof="1"/>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4038600" y="6356350"/>
            <a:ext cx="4114800" cy="365125"/>
          </a:xfrm>
        </p:spPr>
        <p:txBody>
          <a:bodyPr/>
          <a:lstStyle/>
          <a:p>
            <a:r>
              <a:rPr lang="en-US"/>
              <a:t>Nhóm 06 - Phát Triển Ứng Dụng</a:t>
            </a:r>
            <a:endParaRPr lang="en-US" dirty="0"/>
          </a:p>
        </p:txBody>
      </p:sp>
      <p:sp>
        <p:nvSpPr>
          <p:cNvPr id="3" name="Text Placeholder 2">
            <a:extLst>
              <a:ext uri="{FF2B5EF4-FFF2-40B4-BE49-F238E27FC236}">
                <a16:creationId xmlns:a16="http://schemas.microsoft.com/office/drawing/2014/main" id="{D5E1C399-8F48-44F5-9461-3C89866D4CE1}"/>
              </a:ext>
            </a:extLst>
          </p:cNvPr>
          <p:cNvSpPr>
            <a:spLocks noGrp="1"/>
          </p:cNvSpPr>
          <p:nvPr>
            <p:ph type="body" sz="quarter" idx="26"/>
          </p:nvPr>
        </p:nvSpPr>
        <p:spPr>
          <a:xfrm>
            <a:off x="8148764" y="1696389"/>
            <a:ext cx="3209544" cy="3648456"/>
          </a:xfrm>
        </p:spPr>
        <p:txBody>
          <a:bodyPr/>
          <a:lstStyle/>
          <a:p>
            <a:r>
              <a:rPr lang="en-US" dirty="0"/>
              <a:t>$</a:t>
            </a:r>
            <a:r>
              <a:rPr lang="en-ZA" dirty="0"/>
              <a:t> 1B</a:t>
            </a:r>
            <a:endParaRPr lang="en-US" dirty="0"/>
          </a:p>
        </p:txBody>
      </p:sp>
      <p:sp>
        <p:nvSpPr>
          <p:cNvPr id="8" name="Text Placeholder 7">
            <a:extLst>
              <a:ext uri="{FF2B5EF4-FFF2-40B4-BE49-F238E27FC236}">
                <a16:creationId xmlns:a16="http://schemas.microsoft.com/office/drawing/2014/main" id="{E92B9716-8D44-4864-8986-720957B34362}"/>
              </a:ext>
            </a:extLst>
          </p:cNvPr>
          <p:cNvSpPr>
            <a:spLocks noGrp="1"/>
          </p:cNvSpPr>
          <p:nvPr>
            <p:ph type="body" sz="quarter" idx="27"/>
          </p:nvPr>
        </p:nvSpPr>
        <p:spPr>
          <a:xfrm>
            <a:off x="8377130" y="2750695"/>
            <a:ext cx="2743200" cy="2465883"/>
          </a:xfrm>
        </p:spPr>
        <p:txBody>
          <a:bodyPr/>
          <a:lstStyle/>
          <a:p>
            <a:r>
              <a:rPr lang="en-ZA" noProof="1"/>
              <a:t>Few competitors</a:t>
            </a:r>
          </a:p>
          <a:p>
            <a:r>
              <a:rPr lang="en-ZA" noProof="1"/>
              <a:t>Specifically targeted market</a:t>
            </a:r>
          </a:p>
          <a:p>
            <a:r>
              <a:rPr lang="en-ZA" noProof="1"/>
              <a:t>Serviceable obtainable market</a:t>
            </a:r>
            <a:endParaRPr lang="en-ZA" dirty="0"/>
          </a:p>
          <a:p>
            <a:endParaRPr lang="en-US" dirty="0"/>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3414231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itle 113">
            <a:extLst>
              <a:ext uri="{FF2B5EF4-FFF2-40B4-BE49-F238E27FC236}">
                <a16:creationId xmlns:a16="http://schemas.microsoft.com/office/drawing/2014/main" id="{6995B2A1-4F72-48EE-BA20-8B2BA762B9C2}"/>
              </a:ext>
            </a:extLst>
          </p:cNvPr>
          <p:cNvSpPr>
            <a:spLocks noGrp="1"/>
          </p:cNvSpPr>
          <p:nvPr>
            <p:ph type="title"/>
          </p:nvPr>
        </p:nvSpPr>
        <p:spPr>
          <a:xfrm>
            <a:off x="838200" y="365125"/>
            <a:ext cx="10515600" cy="1325563"/>
          </a:xfrm>
        </p:spPr>
        <p:txBody>
          <a:bodyPr/>
          <a:lstStyle/>
          <a:p>
            <a:r>
              <a:rPr lang="en-ZA" dirty="0"/>
              <a:t>Market comparison</a:t>
            </a:r>
            <a:endParaRPr lang="en-US" dirty="0"/>
          </a:p>
        </p:txBody>
      </p:sp>
      <p:sp>
        <p:nvSpPr>
          <p:cNvPr id="37" name="Text Placeholder 36">
            <a:extLst>
              <a:ext uri="{FF2B5EF4-FFF2-40B4-BE49-F238E27FC236}">
                <a16:creationId xmlns:a16="http://schemas.microsoft.com/office/drawing/2014/main" id="{DE5575D4-5623-4536-A1FD-88DC9E69B70B}"/>
              </a:ext>
            </a:extLst>
          </p:cNvPr>
          <p:cNvSpPr>
            <a:spLocks noGrp="1"/>
          </p:cNvSpPr>
          <p:nvPr>
            <p:ph type="body" sz="quarter" idx="30"/>
          </p:nvPr>
        </p:nvSpPr>
        <p:spPr>
          <a:xfrm>
            <a:off x="2466593" y="2207455"/>
            <a:ext cx="1351811" cy="1097280"/>
          </a:xfrm>
        </p:spPr>
        <p:txBody>
          <a:bodyPr>
            <a:normAutofit/>
          </a:bodyPr>
          <a:lstStyle/>
          <a:p>
            <a:r>
              <a:rPr lang="en-US" dirty="0"/>
              <a:t>$3B</a:t>
            </a:r>
          </a:p>
        </p:txBody>
      </p:sp>
      <p:pic>
        <p:nvPicPr>
          <p:cNvPr id="18" name="Picture Placeholder 17" descr="photo of succulents in white pots&#10;">
            <a:extLst>
              <a:ext uri="{FF2B5EF4-FFF2-40B4-BE49-F238E27FC236}">
                <a16:creationId xmlns:a16="http://schemas.microsoft.com/office/drawing/2014/main" id="{02723B88-7DAA-44B0-BC66-1F112DBA6E5D}"/>
              </a:ext>
            </a:extLst>
          </p:cNvPr>
          <p:cNvPicPr>
            <a:picLocks noGrp="1" noChangeAspect="1"/>
          </p:cNvPicPr>
          <p:nvPr>
            <p:ph type="pic" sz="quarter" idx="36"/>
          </p:nvPr>
        </p:nvPicPr>
        <p:blipFill rotWithShape="1">
          <a:blip r:embed="rId2" cstate="screen">
            <a:extLst>
              <a:ext uri="{28A0092B-C50C-407E-A947-70E740481C1C}">
                <a14:useLocalDpi xmlns:a14="http://schemas.microsoft.com/office/drawing/2010/main" val="0"/>
              </a:ext>
            </a:extLst>
          </a:blip>
          <a:srcRect/>
          <a:stretch/>
        </p:blipFill>
        <p:spPr>
          <a:xfrm>
            <a:off x="1371600" y="2202883"/>
            <a:ext cx="1106424" cy="1106424"/>
          </a:xfrm>
        </p:spPr>
      </p:pic>
      <p:sp>
        <p:nvSpPr>
          <p:cNvPr id="2" name="Text Placeholder 1">
            <a:extLst>
              <a:ext uri="{FF2B5EF4-FFF2-40B4-BE49-F238E27FC236}">
                <a16:creationId xmlns:a16="http://schemas.microsoft.com/office/drawing/2014/main" id="{777BB92B-9C2F-4032-B64E-458859DF6B47}"/>
              </a:ext>
            </a:extLst>
          </p:cNvPr>
          <p:cNvSpPr>
            <a:spLocks noGrp="1"/>
          </p:cNvSpPr>
          <p:nvPr>
            <p:ph type="body" sz="quarter" idx="28"/>
          </p:nvPr>
        </p:nvSpPr>
        <p:spPr>
          <a:xfrm>
            <a:off x="3813048" y="2207455"/>
            <a:ext cx="3657600" cy="1097280"/>
          </a:xfrm>
          <a:ln>
            <a:noFill/>
          </a:ln>
        </p:spPr>
        <p:txBody>
          <a:bodyPr/>
          <a:lstStyle/>
          <a:p>
            <a:r>
              <a:rPr lang="en-ZA" dirty="0"/>
              <a:t>Opportunity to build</a:t>
            </a:r>
          </a:p>
        </p:txBody>
      </p:sp>
      <p:sp>
        <p:nvSpPr>
          <p:cNvPr id="7" name="Content Placeholder 6">
            <a:extLst>
              <a:ext uri="{FF2B5EF4-FFF2-40B4-BE49-F238E27FC236}">
                <a16:creationId xmlns:a16="http://schemas.microsoft.com/office/drawing/2014/main" id="{4C713243-B120-4978-9267-A70B93886AF3}"/>
              </a:ext>
            </a:extLst>
          </p:cNvPr>
          <p:cNvSpPr>
            <a:spLocks noGrp="1"/>
          </p:cNvSpPr>
          <p:nvPr>
            <p:ph sz="half" idx="2"/>
          </p:nvPr>
        </p:nvSpPr>
        <p:spPr>
          <a:xfrm>
            <a:off x="7470648" y="2207455"/>
            <a:ext cx="3657600" cy="1097280"/>
          </a:xfrm>
        </p:spPr>
        <p:txBody>
          <a:bodyPr>
            <a:normAutofit/>
          </a:bodyPr>
          <a:lstStyle/>
          <a:p>
            <a:r>
              <a:rPr lang="en-ZA" noProof="1"/>
              <a:t>Addressable market</a:t>
            </a:r>
          </a:p>
        </p:txBody>
      </p:sp>
      <p:sp>
        <p:nvSpPr>
          <p:cNvPr id="38" name="Text Placeholder 37">
            <a:extLst>
              <a:ext uri="{FF2B5EF4-FFF2-40B4-BE49-F238E27FC236}">
                <a16:creationId xmlns:a16="http://schemas.microsoft.com/office/drawing/2014/main" id="{9AB7232E-DE0F-4109-BB7B-0865DD7888EE}"/>
              </a:ext>
            </a:extLst>
          </p:cNvPr>
          <p:cNvSpPr>
            <a:spLocks noGrp="1"/>
          </p:cNvSpPr>
          <p:nvPr>
            <p:ph type="body" sz="quarter" idx="34"/>
          </p:nvPr>
        </p:nvSpPr>
        <p:spPr>
          <a:xfrm>
            <a:off x="2466592" y="3559605"/>
            <a:ext cx="1353313" cy="1097280"/>
          </a:xfrm>
        </p:spPr>
        <p:txBody>
          <a:bodyPr>
            <a:normAutofit/>
          </a:bodyPr>
          <a:lstStyle/>
          <a:p>
            <a:r>
              <a:rPr lang="en-US" dirty="0"/>
              <a:t>$2B</a:t>
            </a:r>
          </a:p>
        </p:txBody>
      </p:sp>
      <p:pic>
        <p:nvPicPr>
          <p:cNvPr id="20" name="Picture Placeholder 19" descr="photo top view of  various succulents">
            <a:extLst>
              <a:ext uri="{FF2B5EF4-FFF2-40B4-BE49-F238E27FC236}">
                <a16:creationId xmlns:a16="http://schemas.microsoft.com/office/drawing/2014/main" id="{117F462D-33B3-4F83-A197-62750015DDDF}"/>
              </a:ext>
            </a:extLst>
          </p:cNvPr>
          <p:cNvPicPr>
            <a:picLocks noGrp="1" noChangeAspect="1"/>
          </p:cNvPicPr>
          <p:nvPr>
            <p:ph type="pic" sz="quarter" idx="39"/>
          </p:nvPr>
        </p:nvPicPr>
        <p:blipFill rotWithShape="1">
          <a:blip r:embed="rId3" cstate="screen">
            <a:extLst>
              <a:ext uri="{28A0092B-C50C-407E-A947-70E740481C1C}">
                <a14:useLocalDpi xmlns:a14="http://schemas.microsoft.com/office/drawing/2010/main" val="0"/>
              </a:ext>
            </a:extLst>
          </a:blip>
          <a:srcRect/>
          <a:stretch/>
        </p:blipFill>
        <p:spPr>
          <a:xfrm>
            <a:off x="1371600" y="3555033"/>
            <a:ext cx="1106424" cy="1106424"/>
          </a:xfrm>
        </p:spPr>
      </p:pic>
      <p:sp>
        <p:nvSpPr>
          <p:cNvPr id="11" name="Text Placeholder 10">
            <a:extLst>
              <a:ext uri="{FF2B5EF4-FFF2-40B4-BE49-F238E27FC236}">
                <a16:creationId xmlns:a16="http://schemas.microsoft.com/office/drawing/2014/main" id="{5F193562-19B1-4623-A459-077D94AB0310}"/>
              </a:ext>
            </a:extLst>
          </p:cNvPr>
          <p:cNvSpPr>
            <a:spLocks noGrp="1"/>
          </p:cNvSpPr>
          <p:nvPr>
            <p:ph type="body" sz="quarter" idx="37"/>
          </p:nvPr>
        </p:nvSpPr>
        <p:spPr>
          <a:xfrm>
            <a:off x="3813048" y="3559605"/>
            <a:ext cx="3657600" cy="1097280"/>
          </a:xfrm>
        </p:spPr>
        <p:txBody>
          <a:bodyPr/>
          <a:lstStyle/>
          <a:p>
            <a:r>
              <a:rPr lang="en-ZA" dirty="0"/>
              <a:t>Freedom to invent</a:t>
            </a:r>
          </a:p>
        </p:txBody>
      </p:sp>
      <p:sp>
        <p:nvSpPr>
          <p:cNvPr id="12" name="Content Placeholder 11">
            <a:extLst>
              <a:ext uri="{FF2B5EF4-FFF2-40B4-BE49-F238E27FC236}">
                <a16:creationId xmlns:a16="http://schemas.microsoft.com/office/drawing/2014/main" id="{B04251DE-984F-4F96-B658-96234EEBAA6C}"/>
              </a:ext>
            </a:extLst>
          </p:cNvPr>
          <p:cNvSpPr>
            <a:spLocks noGrp="1"/>
          </p:cNvSpPr>
          <p:nvPr>
            <p:ph sz="half" idx="38"/>
          </p:nvPr>
        </p:nvSpPr>
        <p:spPr>
          <a:xfrm>
            <a:off x="7470648" y="3559605"/>
            <a:ext cx="3657600" cy="1097280"/>
          </a:xfrm>
        </p:spPr>
        <p:txBody>
          <a:bodyPr>
            <a:normAutofit/>
          </a:bodyPr>
          <a:lstStyle/>
          <a:p>
            <a:r>
              <a:rPr lang="en-US" dirty="0"/>
              <a:t>Serviceable market</a:t>
            </a:r>
          </a:p>
        </p:txBody>
      </p:sp>
      <p:sp>
        <p:nvSpPr>
          <p:cNvPr id="39" name="Text Placeholder 38">
            <a:extLst>
              <a:ext uri="{FF2B5EF4-FFF2-40B4-BE49-F238E27FC236}">
                <a16:creationId xmlns:a16="http://schemas.microsoft.com/office/drawing/2014/main" id="{971325E6-8BA7-4684-9CAF-F9CC24E884DA}"/>
              </a:ext>
            </a:extLst>
          </p:cNvPr>
          <p:cNvSpPr>
            <a:spLocks noGrp="1"/>
          </p:cNvSpPr>
          <p:nvPr>
            <p:ph type="body" sz="quarter" idx="35"/>
          </p:nvPr>
        </p:nvSpPr>
        <p:spPr>
          <a:xfrm>
            <a:off x="2466592" y="4905756"/>
            <a:ext cx="1353314" cy="1097280"/>
          </a:xfrm>
        </p:spPr>
        <p:txBody>
          <a:bodyPr>
            <a:normAutofit/>
          </a:bodyPr>
          <a:lstStyle/>
          <a:p>
            <a:r>
              <a:rPr lang="en-US" dirty="0"/>
              <a:t>$1B</a:t>
            </a:r>
          </a:p>
        </p:txBody>
      </p:sp>
      <p:pic>
        <p:nvPicPr>
          <p:cNvPr id="22" name="Picture Placeholder 21" descr="photo of stacked &#10;ceramic plant pots">
            <a:extLst>
              <a:ext uri="{FF2B5EF4-FFF2-40B4-BE49-F238E27FC236}">
                <a16:creationId xmlns:a16="http://schemas.microsoft.com/office/drawing/2014/main" id="{9741A0BC-A474-40EB-8401-F1E47E57D13E}"/>
              </a:ext>
            </a:extLst>
          </p:cNvPr>
          <p:cNvPicPr>
            <a:picLocks noGrp="1" noChangeAspect="1"/>
          </p:cNvPicPr>
          <p:nvPr>
            <p:ph type="pic" sz="quarter" idx="42"/>
          </p:nvPr>
        </p:nvPicPr>
        <p:blipFill rotWithShape="1">
          <a:blip r:embed="rId4" cstate="screen">
            <a:extLst>
              <a:ext uri="{28A0092B-C50C-407E-A947-70E740481C1C}">
                <a14:useLocalDpi xmlns:a14="http://schemas.microsoft.com/office/drawing/2010/main" val="0"/>
              </a:ext>
            </a:extLst>
          </a:blip>
          <a:srcRect/>
          <a:stretch/>
        </p:blipFill>
        <p:spPr>
          <a:xfrm>
            <a:off x="1371600" y="4901184"/>
            <a:ext cx="1106424" cy="1106424"/>
          </a:xfrm>
        </p:spPr>
      </p:pic>
      <p:sp>
        <p:nvSpPr>
          <p:cNvPr id="14" name="Text Placeholder 13">
            <a:extLst>
              <a:ext uri="{FF2B5EF4-FFF2-40B4-BE49-F238E27FC236}">
                <a16:creationId xmlns:a16="http://schemas.microsoft.com/office/drawing/2014/main" id="{180CE0EB-9AF8-4582-8833-ADF066F1F699}"/>
              </a:ext>
            </a:extLst>
          </p:cNvPr>
          <p:cNvSpPr>
            <a:spLocks noGrp="1"/>
          </p:cNvSpPr>
          <p:nvPr>
            <p:ph type="body" sz="quarter" idx="40"/>
          </p:nvPr>
        </p:nvSpPr>
        <p:spPr>
          <a:xfrm>
            <a:off x="3813048" y="4905756"/>
            <a:ext cx="3657600" cy="1097280"/>
          </a:xfrm>
        </p:spPr>
        <p:txBody>
          <a:bodyPr/>
          <a:lstStyle/>
          <a:p>
            <a:r>
              <a:rPr lang="en-ZA" dirty="0"/>
              <a:t>Few competitors</a:t>
            </a:r>
          </a:p>
        </p:txBody>
      </p:sp>
      <p:sp>
        <p:nvSpPr>
          <p:cNvPr id="15" name="Content Placeholder 14">
            <a:extLst>
              <a:ext uri="{FF2B5EF4-FFF2-40B4-BE49-F238E27FC236}">
                <a16:creationId xmlns:a16="http://schemas.microsoft.com/office/drawing/2014/main" id="{E7443081-2C62-412D-A062-499CDB206E47}"/>
              </a:ext>
            </a:extLst>
          </p:cNvPr>
          <p:cNvSpPr>
            <a:spLocks noGrp="1"/>
          </p:cNvSpPr>
          <p:nvPr>
            <p:ph sz="half" idx="41"/>
          </p:nvPr>
        </p:nvSpPr>
        <p:spPr>
          <a:xfrm>
            <a:off x="7470648" y="4905756"/>
            <a:ext cx="3657600" cy="1097280"/>
          </a:xfrm>
        </p:spPr>
        <p:txBody>
          <a:bodyPr>
            <a:normAutofit/>
          </a:bodyPr>
          <a:lstStyle/>
          <a:p>
            <a:r>
              <a:rPr lang="en-ZA" noProof="1"/>
              <a:t>Obtainable market</a:t>
            </a:r>
            <a:endParaRPr lang="en-US" dirty="0"/>
          </a:p>
        </p:txBody>
      </p:sp>
      <p:sp>
        <p:nvSpPr>
          <p:cNvPr id="3" name="Date Placeholder 2">
            <a:extLst>
              <a:ext uri="{FF2B5EF4-FFF2-40B4-BE49-F238E27FC236}">
                <a16:creationId xmlns:a16="http://schemas.microsoft.com/office/drawing/2014/main" id="{873B7B03-D1D1-4992-B605-84EC6CA56062}"/>
              </a:ext>
            </a:extLst>
          </p:cNvPr>
          <p:cNvSpPr>
            <a:spLocks noGrp="1"/>
          </p:cNvSpPr>
          <p:nvPr>
            <p:ph type="dt" sz="half" idx="43"/>
          </p:nvPr>
        </p:nvSpPr>
        <p:spPr>
          <a:xfrm>
            <a:off x="838200" y="6356350"/>
            <a:ext cx="2743200" cy="365125"/>
          </a:xfrm>
        </p:spPr>
        <p:txBody>
          <a:bodyPr/>
          <a:lstStyle/>
          <a:p>
            <a:r>
              <a:rPr lang="en-US"/>
              <a:t>14/12/2023</a:t>
            </a:r>
            <a:endParaRPr lang="en-US" dirty="0"/>
          </a:p>
        </p:txBody>
      </p:sp>
      <p:sp>
        <p:nvSpPr>
          <p:cNvPr id="4" name="Footer Placeholder 3">
            <a:extLst>
              <a:ext uri="{FF2B5EF4-FFF2-40B4-BE49-F238E27FC236}">
                <a16:creationId xmlns:a16="http://schemas.microsoft.com/office/drawing/2014/main" id="{AD1AE1DB-13CC-42B4-8C75-FA8B6C4C0944}"/>
              </a:ext>
            </a:extLst>
          </p:cNvPr>
          <p:cNvSpPr>
            <a:spLocks noGrp="1"/>
          </p:cNvSpPr>
          <p:nvPr>
            <p:ph type="ftr" sz="quarter" idx="10"/>
          </p:nvPr>
        </p:nvSpPr>
        <p:spPr>
          <a:xfrm>
            <a:off x="4038600" y="6356350"/>
            <a:ext cx="4114800" cy="365125"/>
          </a:xfrm>
        </p:spPr>
        <p:txBody>
          <a:bodyPr/>
          <a:lstStyle/>
          <a:p>
            <a:r>
              <a:rPr lang="en-ZA"/>
              <a:t>Nhóm 06 - Phát Triển Ứng Dụng</a:t>
            </a:r>
            <a:endParaRPr lang="en-ZA" dirty="0"/>
          </a:p>
        </p:txBody>
      </p:sp>
      <p:sp>
        <p:nvSpPr>
          <p:cNvPr id="5" name="Slide Number Placeholder 4">
            <a:extLst>
              <a:ext uri="{FF2B5EF4-FFF2-40B4-BE49-F238E27FC236}">
                <a16:creationId xmlns:a16="http://schemas.microsoft.com/office/drawing/2014/main" id="{0DAE2ADF-7F82-4651-9A28-7A902C9BD1F7}"/>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spTree>
    <p:extLst>
      <p:ext uri="{BB962C8B-B14F-4D97-AF65-F5344CB8AC3E}">
        <p14:creationId xmlns:p14="http://schemas.microsoft.com/office/powerpoint/2010/main" val="738410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162072" y="365125"/>
            <a:ext cx="10193315" cy="1325563"/>
          </a:xfrm>
        </p:spPr>
        <p:txBody>
          <a:bodyPr/>
          <a:lstStyle/>
          <a:p>
            <a:r>
              <a:rPr lang="en-US" dirty="0"/>
              <a:t>Our competition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1162073" y="1853548"/>
            <a:ext cx="4572000" cy="640080"/>
          </a:xfrm>
        </p:spPr>
        <p:txBody>
          <a:bodyPr/>
          <a:lstStyle/>
          <a:p>
            <a:r>
              <a:rPr lang="en-ZA" dirty="0"/>
              <a:t>Contoso</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1162073" y="2505075"/>
            <a:ext cx="4572000" cy="3200400"/>
          </a:xfrm>
        </p:spPr>
        <p:txBody>
          <a:bodyPr vert="horz" lIns="91440" tIns="45720" rIns="91440" bIns="45720" rtlCol="0" anchor="t">
            <a:normAutofit/>
          </a:bodyPr>
          <a:lstStyle/>
          <a:p>
            <a:r>
              <a:rPr lang="en-ZA" noProof="1"/>
              <a:t>Our product is priced below that of other companies on the market</a:t>
            </a:r>
          </a:p>
          <a:p>
            <a:r>
              <a:rPr lang="en-ZA" noProof="1"/>
              <a:t>Design is simple and easy to use, compared to the complex designs of the competitors</a:t>
            </a:r>
          </a:p>
          <a:p>
            <a:r>
              <a:rPr lang="en-ZA" noProof="1"/>
              <a:t>Affordability is the main draw for our consumers to our product</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6494485" y="1853548"/>
            <a:ext cx="4572000" cy="640080"/>
          </a:xfrm>
        </p:spPr>
        <p:txBody>
          <a:bodyPr/>
          <a:lstStyle/>
          <a:p>
            <a:r>
              <a:rPr lang="en-US" dirty="0"/>
              <a:t>Competitors</a:t>
            </a:r>
          </a:p>
        </p:txBody>
      </p:sp>
      <p:sp>
        <p:nvSpPr>
          <p:cNvPr id="15" name="Content Placeholder 14">
            <a:extLst>
              <a:ext uri="{FF2B5EF4-FFF2-40B4-BE49-F238E27FC236}">
                <a16:creationId xmlns:a16="http://schemas.microsoft.com/office/drawing/2014/main" id="{6EDB25FB-2007-49B3-B10C-DDDE76E45F72}"/>
              </a:ext>
            </a:extLst>
          </p:cNvPr>
          <p:cNvSpPr>
            <a:spLocks noGrp="1"/>
          </p:cNvSpPr>
          <p:nvPr>
            <p:ph sz="quarter" idx="4"/>
          </p:nvPr>
        </p:nvSpPr>
        <p:spPr>
          <a:xfrm>
            <a:off x="6494485" y="2505075"/>
            <a:ext cx="4572000" cy="3200400"/>
          </a:xfrm>
        </p:spPr>
        <p:txBody>
          <a:bodyPr/>
          <a:lstStyle/>
          <a:p>
            <a:r>
              <a:rPr lang="en-US" dirty="0"/>
              <a:t>Company A Product is more expensive</a:t>
            </a:r>
          </a:p>
          <a:p>
            <a:r>
              <a:rPr lang="en-US" dirty="0"/>
              <a:t>Companies B &amp; C Product is expensive and inconvenient to use</a:t>
            </a:r>
          </a:p>
          <a:p>
            <a:r>
              <a:rPr lang="en-US" dirty="0"/>
              <a:t>Companies D &amp; E Product is affordable but inconvenient to use</a:t>
            </a:r>
          </a:p>
        </p:txBody>
      </p:sp>
      <p:pic>
        <p:nvPicPr>
          <p:cNvPr id="24" name="Picture Placeholder 23" descr="photo of various succulents">
            <a:extLst>
              <a:ext uri="{FF2B5EF4-FFF2-40B4-BE49-F238E27FC236}">
                <a16:creationId xmlns:a16="http://schemas.microsoft.com/office/drawing/2014/main" id="{147E9A8B-CB18-4B11-85BF-ECE4A7B2F04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5943600"/>
            <a:ext cx="12188952" cy="914400"/>
          </a:xfrm>
        </p:spPr>
      </p:pic>
      <p:sp>
        <p:nvSpPr>
          <p:cNvPr id="48" name="Date Placeholder 47">
            <a:extLst>
              <a:ext uri="{FF2B5EF4-FFF2-40B4-BE49-F238E27FC236}">
                <a16:creationId xmlns:a16="http://schemas.microsoft.com/office/drawing/2014/main" id="{72260A6F-9731-47E2-94BA-7030273BACB0}"/>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49" name="Footer Placeholder 48">
            <a:extLst>
              <a:ext uri="{FF2B5EF4-FFF2-40B4-BE49-F238E27FC236}">
                <a16:creationId xmlns:a16="http://schemas.microsoft.com/office/drawing/2014/main" id="{48B9B9CA-51FF-4104-AB78-E8AD0FBBAFA3}"/>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50" name="Slide Number Placeholder 49">
            <a:extLst>
              <a:ext uri="{FF2B5EF4-FFF2-40B4-BE49-F238E27FC236}">
                <a16:creationId xmlns:a16="http://schemas.microsoft.com/office/drawing/2014/main" id="{E7A3E10B-48DC-43B8-A29D-5258A6BC272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a:lstStyle/>
          <a:p>
            <a:r>
              <a:rPr lang="en-ZA"/>
              <a:t>Competitive layout</a:t>
            </a:r>
            <a:endParaRPr lang="en-ZA" dirty="0"/>
          </a:p>
        </p:txBody>
      </p:sp>
      <p:sp>
        <p:nvSpPr>
          <p:cNvPr id="5" name="Text Placeholder 4">
            <a:extLst>
              <a:ext uri="{FF2B5EF4-FFF2-40B4-BE49-F238E27FC236}">
                <a16:creationId xmlns:a16="http://schemas.microsoft.com/office/drawing/2014/main" id="{AB97FAAF-FD5C-4EDE-A2D8-148266453488}"/>
              </a:ext>
            </a:extLst>
          </p:cNvPr>
          <p:cNvSpPr>
            <a:spLocks noGrp="1"/>
          </p:cNvSpPr>
          <p:nvPr>
            <p:ph type="body" sz="quarter" idx="12"/>
          </p:nvPr>
        </p:nvSpPr>
        <p:spPr>
          <a:xfrm>
            <a:off x="4992992" y="2232908"/>
            <a:ext cx="2194560" cy="274320"/>
          </a:xfrm>
        </p:spPr>
        <p:txBody>
          <a:bodyPr>
            <a:normAutofit/>
          </a:bodyPr>
          <a:lstStyle/>
          <a:p>
            <a:r>
              <a:rPr lang="en-ZA" dirty="0"/>
              <a:t>CONVENIENT</a:t>
            </a:r>
          </a:p>
        </p:txBody>
      </p:sp>
      <p:sp>
        <p:nvSpPr>
          <p:cNvPr id="14" name="TextBox 13">
            <a:extLst>
              <a:ext uri="{FF2B5EF4-FFF2-40B4-BE49-F238E27FC236}">
                <a16:creationId xmlns:a16="http://schemas.microsoft.com/office/drawing/2014/main" id="{6F4D88FB-4966-440B-B91C-A4A994D5A589}"/>
              </a:ext>
            </a:extLst>
          </p:cNvPr>
          <p:cNvSpPr txBox="1"/>
          <p:nvPr/>
        </p:nvSpPr>
        <p:spPr>
          <a:xfrm>
            <a:off x="1179196" y="2452440"/>
            <a:ext cx="2103120" cy="307777"/>
          </a:xfrm>
          <a:prstGeom prst="rect">
            <a:avLst/>
          </a:prstGeom>
          <a:noFill/>
        </p:spPr>
        <p:txBody>
          <a:bodyPr wrap="square" rtlCol="0">
            <a:spAutoFit/>
          </a:bodyPr>
          <a:lstStyle/>
          <a:p>
            <a:pPr algn="ctr"/>
            <a:r>
              <a:rPr lang="en-US" sz="1400" b="1" dirty="0">
                <a:solidFill>
                  <a:schemeClr val="accent5"/>
                </a:solidFill>
              </a:rPr>
              <a:t>A</a:t>
            </a:r>
          </a:p>
        </p:txBody>
      </p:sp>
      <p:sp>
        <p:nvSpPr>
          <p:cNvPr id="38" name="TextBox 37">
            <a:extLst>
              <a:ext uri="{FF2B5EF4-FFF2-40B4-BE49-F238E27FC236}">
                <a16:creationId xmlns:a16="http://schemas.microsoft.com/office/drawing/2014/main" id="{67A04ABF-FDB1-4293-B2FF-45D35ADC8C2E}"/>
              </a:ext>
            </a:extLst>
          </p:cNvPr>
          <p:cNvSpPr txBox="1"/>
          <p:nvPr/>
        </p:nvSpPr>
        <p:spPr>
          <a:xfrm>
            <a:off x="8922733" y="2592892"/>
            <a:ext cx="1510914" cy="400110"/>
          </a:xfrm>
          <a:prstGeom prst="rect">
            <a:avLst/>
          </a:prstGeom>
          <a:noFill/>
        </p:spPr>
        <p:txBody>
          <a:bodyPr wrap="square" rtlCol="0">
            <a:spAutoFit/>
          </a:bodyPr>
          <a:lstStyle/>
          <a:p>
            <a:pPr algn="ctr"/>
            <a:r>
              <a:rPr lang="en-US" sz="2000" dirty="0">
                <a:solidFill>
                  <a:schemeClr val="accent1">
                    <a:lumMod val="90000"/>
                  </a:schemeClr>
                </a:solidFill>
                <a:latin typeface="+mj-lt"/>
              </a:rPr>
              <a:t>Contoso</a:t>
            </a:r>
          </a:p>
        </p:txBody>
      </p:sp>
      <p:sp>
        <p:nvSpPr>
          <p:cNvPr id="13" name="Text Placeholder 12">
            <a:extLst>
              <a:ext uri="{FF2B5EF4-FFF2-40B4-BE49-F238E27FC236}">
                <a16:creationId xmlns:a16="http://schemas.microsoft.com/office/drawing/2014/main" id="{C8982B59-A1B2-40DA-A0C6-72C2741AB5AB}"/>
              </a:ext>
            </a:extLst>
          </p:cNvPr>
          <p:cNvSpPr>
            <a:spLocks noGrp="1"/>
          </p:cNvSpPr>
          <p:nvPr>
            <p:ph type="body" sz="quarter" idx="14"/>
          </p:nvPr>
        </p:nvSpPr>
        <p:spPr>
          <a:xfrm>
            <a:off x="708728" y="3494402"/>
            <a:ext cx="2194560" cy="274320"/>
          </a:xfrm>
        </p:spPr>
        <p:txBody>
          <a:bodyPr/>
          <a:lstStyle/>
          <a:p>
            <a:r>
              <a:rPr lang="en-US" dirty="0"/>
              <a:t>EXPENSIVE</a:t>
            </a:r>
          </a:p>
        </p:txBody>
      </p:sp>
      <p:sp>
        <p:nvSpPr>
          <p:cNvPr id="31" name="Text Placeholder 30">
            <a:extLst>
              <a:ext uri="{FF2B5EF4-FFF2-40B4-BE49-F238E27FC236}">
                <a16:creationId xmlns:a16="http://schemas.microsoft.com/office/drawing/2014/main" id="{6B19234D-D2EF-4701-9E2E-B32018B006DB}"/>
              </a:ext>
            </a:extLst>
          </p:cNvPr>
          <p:cNvSpPr>
            <a:spLocks noGrp="1"/>
          </p:cNvSpPr>
          <p:nvPr>
            <p:ph type="body" sz="quarter" idx="15"/>
          </p:nvPr>
        </p:nvSpPr>
        <p:spPr>
          <a:xfrm>
            <a:off x="9310732" y="3494402"/>
            <a:ext cx="2194560" cy="274320"/>
          </a:xfrm>
        </p:spPr>
        <p:txBody>
          <a:bodyPr/>
          <a:lstStyle/>
          <a:p>
            <a:r>
              <a:rPr lang="en-US" dirty="0"/>
              <a:t>AFFORDABLE</a:t>
            </a:r>
          </a:p>
        </p:txBody>
      </p:sp>
      <p:sp>
        <p:nvSpPr>
          <p:cNvPr id="20" name="TextBox 19">
            <a:extLst>
              <a:ext uri="{FF2B5EF4-FFF2-40B4-BE49-F238E27FC236}">
                <a16:creationId xmlns:a16="http://schemas.microsoft.com/office/drawing/2014/main" id="{C7B14B30-2419-4D40-8AD3-31CCBF88F7F8}"/>
              </a:ext>
            </a:extLst>
          </p:cNvPr>
          <p:cNvSpPr txBox="1"/>
          <p:nvPr/>
        </p:nvSpPr>
        <p:spPr>
          <a:xfrm>
            <a:off x="1777326" y="4197096"/>
            <a:ext cx="2103120" cy="307777"/>
          </a:xfrm>
          <a:prstGeom prst="rect">
            <a:avLst/>
          </a:prstGeom>
          <a:noFill/>
        </p:spPr>
        <p:txBody>
          <a:bodyPr wrap="square" rtlCol="0">
            <a:spAutoFit/>
          </a:bodyPr>
          <a:lstStyle/>
          <a:p>
            <a:pPr algn="ctr"/>
            <a:r>
              <a:rPr lang="en-US" sz="1400" b="1" dirty="0">
                <a:solidFill>
                  <a:schemeClr val="accent5"/>
                </a:solidFill>
              </a:rPr>
              <a:t>D</a:t>
            </a:r>
          </a:p>
        </p:txBody>
      </p:sp>
      <p:sp>
        <p:nvSpPr>
          <p:cNvPr id="26" name="TextBox 25">
            <a:extLst>
              <a:ext uri="{FF2B5EF4-FFF2-40B4-BE49-F238E27FC236}">
                <a16:creationId xmlns:a16="http://schemas.microsoft.com/office/drawing/2014/main" id="{322AD189-7DB5-4ACB-AD7F-5DFD87E8A71F}"/>
              </a:ext>
            </a:extLst>
          </p:cNvPr>
          <p:cNvSpPr txBox="1"/>
          <p:nvPr/>
        </p:nvSpPr>
        <p:spPr>
          <a:xfrm>
            <a:off x="8113395" y="4212515"/>
            <a:ext cx="2103120" cy="307777"/>
          </a:xfrm>
          <a:prstGeom prst="rect">
            <a:avLst/>
          </a:prstGeom>
          <a:noFill/>
        </p:spPr>
        <p:txBody>
          <a:bodyPr wrap="square" rtlCol="0">
            <a:spAutoFit/>
          </a:bodyPr>
          <a:lstStyle/>
          <a:p>
            <a:pPr algn="ctr"/>
            <a:r>
              <a:rPr lang="en-US" sz="1400" b="1" dirty="0">
                <a:solidFill>
                  <a:schemeClr val="accent5"/>
                </a:solidFill>
              </a:rPr>
              <a:t>C</a:t>
            </a:r>
          </a:p>
        </p:txBody>
      </p:sp>
      <p:sp>
        <p:nvSpPr>
          <p:cNvPr id="22" name="TextBox 21">
            <a:extLst>
              <a:ext uri="{FF2B5EF4-FFF2-40B4-BE49-F238E27FC236}">
                <a16:creationId xmlns:a16="http://schemas.microsoft.com/office/drawing/2014/main" id="{BEC01721-4BB0-488B-9B5A-48C46D8D28B3}"/>
              </a:ext>
            </a:extLst>
          </p:cNvPr>
          <p:cNvSpPr txBox="1"/>
          <p:nvPr/>
        </p:nvSpPr>
        <p:spPr>
          <a:xfrm>
            <a:off x="2237505" y="5045672"/>
            <a:ext cx="2103120" cy="307777"/>
          </a:xfrm>
          <a:prstGeom prst="rect">
            <a:avLst/>
          </a:prstGeom>
          <a:noFill/>
        </p:spPr>
        <p:txBody>
          <a:bodyPr wrap="square" rtlCol="0">
            <a:spAutoFit/>
          </a:bodyPr>
          <a:lstStyle/>
          <a:p>
            <a:pPr algn="ctr"/>
            <a:r>
              <a:rPr lang="en-US" sz="1400" b="1" dirty="0">
                <a:solidFill>
                  <a:schemeClr val="accent5"/>
                </a:solidFill>
              </a:rPr>
              <a:t>E</a:t>
            </a:r>
          </a:p>
        </p:txBody>
      </p:sp>
      <p:sp>
        <p:nvSpPr>
          <p:cNvPr id="24" name="TextBox 23">
            <a:extLst>
              <a:ext uri="{FF2B5EF4-FFF2-40B4-BE49-F238E27FC236}">
                <a16:creationId xmlns:a16="http://schemas.microsoft.com/office/drawing/2014/main" id="{8D07B799-6119-4CA9-B5CE-C125763CFAF9}"/>
              </a:ext>
            </a:extLst>
          </p:cNvPr>
          <p:cNvSpPr txBox="1"/>
          <p:nvPr/>
        </p:nvSpPr>
        <p:spPr>
          <a:xfrm>
            <a:off x="7384570" y="5048416"/>
            <a:ext cx="2103120" cy="307777"/>
          </a:xfrm>
          <a:prstGeom prst="rect">
            <a:avLst/>
          </a:prstGeom>
          <a:noFill/>
        </p:spPr>
        <p:txBody>
          <a:bodyPr wrap="square" rtlCol="0">
            <a:spAutoFit/>
          </a:bodyPr>
          <a:lstStyle/>
          <a:p>
            <a:pPr algn="ctr"/>
            <a:r>
              <a:rPr lang="en-US" sz="1400" b="1" dirty="0">
                <a:solidFill>
                  <a:schemeClr val="accent5"/>
                </a:solidFill>
              </a:rPr>
              <a:t>B</a:t>
            </a:r>
          </a:p>
        </p:txBody>
      </p:sp>
      <p:sp>
        <p:nvSpPr>
          <p:cNvPr id="27" name="Text Placeholder 26">
            <a:extLst>
              <a:ext uri="{FF2B5EF4-FFF2-40B4-BE49-F238E27FC236}">
                <a16:creationId xmlns:a16="http://schemas.microsoft.com/office/drawing/2014/main" id="{84D2AA97-E618-49CB-8CE9-42717E005933}"/>
              </a:ext>
            </a:extLst>
          </p:cNvPr>
          <p:cNvSpPr>
            <a:spLocks noGrp="1"/>
          </p:cNvSpPr>
          <p:nvPr>
            <p:ph type="body" sz="quarter" idx="13"/>
          </p:nvPr>
        </p:nvSpPr>
        <p:spPr>
          <a:xfrm>
            <a:off x="4992992" y="5287722"/>
            <a:ext cx="2194560" cy="274320"/>
          </a:xfrm>
        </p:spPr>
        <p:txBody>
          <a:bodyPr/>
          <a:lstStyle/>
          <a:p>
            <a:r>
              <a:rPr lang="en-US" dirty="0"/>
              <a:t>INCONVENIENT</a:t>
            </a:r>
          </a:p>
        </p:txBody>
      </p:sp>
      <p:sp>
        <p:nvSpPr>
          <p:cNvPr id="52" name="Date Placeholder 51">
            <a:extLst>
              <a:ext uri="{FF2B5EF4-FFF2-40B4-BE49-F238E27FC236}">
                <a16:creationId xmlns:a16="http://schemas.microsoft.com/office/drawing/2014/main" id="{3A1FF608-E141-4725-A9EC-726D830FED76}"/>
              </a:ext>
            </a:extLst>
          </p:cNvPr>
          <p:cNvSpPr>
            <a:spLocks noGrp="1"/>
          </p:cNvSpPr>
          <p:nvPr>
            <p:ph type="dt" sz="half" idx="16"/>
          </p:nvPr>
        </p:nvSpPr>
        <p:spPr>
          <a:xfrm>
            <a:off x="838200" y="6356350"/>
            <a:ext cx="2743200" cy="365125"/>
          </a:xfrm>
        </p:spPr>
        <p:txBody>
          <a:bodyPr/>
          <a:lstStyle/>
          <a:p>
            <a:r>
              <a:rPr lang="en-US"/>
              <a:t>14/12/2023</a:t>
            </a:r>
            <a:endParaRPr lang="en-US" dirty="0"/>
          </a:p>
        </p:txBody>
      </p:sp>
      <p:sp>
        <p:nvSpPr>
          <p:cNvPr id="3" name="Footer Placeholder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a:lstStyle/>
          <a:p>
            <a:r>
              <a:rPr lang="en-ZA"/>
              <a:t>Nhóm 06 - Phát Triển Ứng Dụng</a:t>
            </a:r>
            <a:endParaRPr lang="en-ZA" dirty="0"/>
          </a:p>
        </p:txBody>
      </p:sp>
      <p:sp>
        <p:nvSpPr>
          <p:cNvPr id="4" name="Slide Number Placeholder 3">
            <a:extLst>
              <a:ext uri="{FF2B5EF4-FFF2-40B4-BE49-F238E27FC236}">
                <a16:creationId xmlns:a16="http://schemas.microsoft.com/office/drawing/2014/main" id="{5CE495FC-7E0A-4342-A40D-3B65DCA780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13</a:t>
            </a:fld>
            <a:endParaRPr lang="en-ZA" dirty="0"/>
          </a:p>
        </p:txBody>
      </p:sp>
      <p:sp>
        <p:nvSpPr>
          <p:cNvPr id="28" name="Oval 27">
            <a:extLst>
              <a:ext uri="{FF2B5EF4-FFF2-40B4-BE49-F238E27FC236}">
                <a16:creationId xmlns:a16="http://schemas.microsoft.com/office/drawing/2014/main" id="{36727BE3-A800-4D66-A1F2-87FBCFA4914B}"/>
              </a:ext>
              <a:ext uri="{C183D7F6-B498-43B3-948B-1728B52AA6E4}">
                <adec:decorative xmlns:adec="http://schemas.microsoft.com/office/drawing/2017/decorative" val="1"/>
              </a:ext>
            </a:extLst>
          </p:cNvPr>
          <p:cNvSpPr/>
          <p:nvPr/>
        </p:nvSpPr>
        <p:spPr>
          <a:xfrm>
            <a:off x="2139316" y="2750697"/>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0" name="Oval 29">
            <a:extLst>
              <a:ext uri="{FF2B5EF4-FFF2-40B4-BE49-F238E27FC236}">
                <a16:creationId xmlns:a16="http://schemas.microsoft.com/office/drawing/2014/main" id="{32908B8A-EAA4-45C6-A367-59D25A109B9E}"/>
              </a:ext>
              <a:ext uri="{C183D7F6-B498-43B3-948B-1728B52AA6E4}">
                <adec:decorative xmlns:adec="http://schemas.microsoft.com/office/drawing/2017/decorative" val="1"/>
              </a:ext>
            </a:extLst>
          </p:cNvPr>
          <p:cNvSpPr/>
          <p:nvPr/>
        </p:nvSpPr>
        <p:spPr>
          <a:xfrm>
            <a:off x="3197625" y="4868466"/>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2" name="Oval 31">
            <a:extLst>
              <a:ext uri="{FF2B5EF4-FFF2-40B4-BE49-F238E27FC236}">
                <a16:creationId xmlns:a16="http://schemas.microsoft.com/office/drawing/2014/main" id="{C08E96C2-DCF2-4C90-8F72-2329BB62F436}"/>
              </a:ext>
              <a:ext uri="{C183D7F6-B498-43B3-948B-1728B52AA6E4}">
                <adec:decorative xmlns:adec="http://schemas.microsoft.com/office/drawing/2017/decorative" val="1"/>
              </a:ext>
            </a:extLst>
          </p:cNvPr>
          <p:cNvSpPr/>
          <p:nvPr/>
        </p:nvSpPr>
        <p:spPr>
          <a:xfrm>
            <a:off x="9073515" y="403530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4" name="Oval 33">
            <a:extLst>
              <a:ext uri="{FF2B5EF4-FFF2-40B4-BE49-F238E27FC236}">
                <a16:creationId xmlns:a16="http://schemas.microsoft.com/office/drawing/2014/main" id="{5C63F025-C100-4C98-AEEB-EA1EDBFA3BC1}"/>
              </a:ext>
              <a:ext uri="{C183D7F6-B498-43B3-948B-1728B52AA6E4}">
                <adec:decorative xmlns:adec="http://schemas.microsoft.com/office/drawing/2017/decorative" val="1"/>
              </a:ext>
            </a:extLst>
          </p:cNvPr>
          <p:cNvSpPr/>
          <p:nvPr/>
        </p:nvSpPr>
        <p:spPr>
          <a:xfrm>
            <a:off x="8344690" y="4873925"/>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6" name="Oval 35">
            <a:extLst>
              <a:ext uri="{FF2B5EF4-FFF2-40B4-BE49-F238E27FC236}">
                <a16:creationId xmlns:a16="http://schemas.microsoft.com/office/drawing/2014/main" id="{593DB100-4291-4518-A93E-C369A0D490E9}"/>
              </a:ext>
              <a:ext uri="{C183D7F6-B498-43B3-948B-1728B52AA6E4}">
                <adec:decorative xmlns:adec="http://schemas.microsoft.com/office/drawing/2017/decorative" val="1"/>
              </a:ext>
            </a:extLst>
          </p:cNvPr>
          <p:cNvSpPr/>
          <p:nvPr/>
        </p:nvSpPr>
        <p:spPr>
          <a:xfrm>
            <a:off x="2737446" y="402531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0" name="Oval 39">
            <a:extLst>
              <a:ext uri="{FF2B5EF4-FFF2-40B4-BE49-F238E27FC236}">
                <a16:creationId xmlns:a16="http://schemas.microsoft.com/office/drawing/2014/main" id="{34C663AD-4E82-4CCB-9202-5D88D5B90254}"/>
              </a:ext>
              <a:ext uri="{C183D7F6-B498-43B3-948B-1728B52AA6E4}">
                <adec:decorative xmlns:adec="http://schemas.microsoft.com/office/drawing/2017/decorative" val="1"/>
              </a:ext>
            </a:extLst>
          </p:cNvPr>
          <p:cNvSpPr/>
          <p:nvPr/>
        </p:nvSpPr>
        <p:spPr>
          <a:xfrm>
            <a:off x="9630352" y="2421869"/>
            <a:ext cx="182880" cy="18288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1191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059924"/>
          </a:xfrm>
        </p:spPr>
        <p:txBody>
          <a:bodyPr/>
          <a:lstStyle/>
          <a:p>
            <a:r>
              <a:rPr lang="en-US" dirty="0"/>
              <a:t>Growth strategy</a:t>
            </a:r>
          </a:p>
        </p:txBody>
      </p:sp>
      <p:sp>
        <p:nvSpPr>
          <p:cNvPr id="11" name="Text Placeholder 10">
            <a:extLst>
              <a:ext uri="{FF2B5EF4-FFF2-40B4-BE49-F238E27FC236}">
                <a16:creationId xmlns:a16="http://schemas.microsoft.com/office/drawing/2014/main" id="{09D3978D-6E02-4F15-83B3-400CCE09A26A}"/>
              </a:ext>
            </a:extLst>
          </p:cNvPr>
          <p:cNvSpPr>
            <a:spLocks noGrp="1"/>
          </p:cNvSpPr>
          <p:nvPr>
            <p:ph type="body" idx="1"/>
          </p:nvPr>
        </p:nvSpPr>
        <p:spPr>
          <a:xfrm>
            <a:off x="831850" y="1426525"/>
            <a:ext cx="10515600" cy="457200"/>
          </a:xfrm>
        </p:spPr>
        <p:txBody>
          <a:bodyPr>
            <a:normAutofit/>
          </a:bodyPr>
          <a:lstStyle/>
          <a:p>
            <a:r>
              <a:rPr lang="en-ZA" dirty="0"/>
              <a:t>How we’ll scale in the future</a:t>
            </a:r>
          </a:p>
          <a:p>
            <a:endParaRPr lang="en-US" dirty="0"/>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1097280" y="2458260"/>
            <a:ext cx="3200400" cy="731520"/>
          </a:xfrm>
          <a:solidFill>
            <a:schemeClr val="accent2">
              <a:alpha val="50000"/>
            </a:schemeClr>
          </a:solidFill>
          <a:ln>
            <a:solidFill>
              <a:schemeClr val="accent2"/>
            </a:solidFill>
          </a:ln>
        </p:spPr>
        <p:txBody>
          <a:bodyPr vert="horz" lIns="91440" tIns="45720" rIns="91440" bIns="45720" rtlCol="0" anchor="ctr" anchorCtr="1">
            <a:normAutofit/>
          </a:bodyPr>
          <a:lstStyle/>
          <a:p>
            <a:r>
              <a:rPr lang="en-US"/>
              <a:t>Feb 14/12/2023</a:t>
            </a:r>
            <a:endParaRPr lang="en-US" dirty="0"/>
          </a:p>
        </p:txBody>
      </p:sp>
      <p:sp>
        <p:nvSpPr>
          <p:cNvPr id="12" name="Text Placeholder 11">
            <a:extLst>
              <a:ext uri="{FF2B5EF4-FFF2-40B4-BE49-F238E27FC236}">
                <a16:creationId xmlns:a16="http://schemas.microsoft.com/office/drawing/2014/main" id="{EDF55437-A2E9-41B0-8902-7FB8BCD86363}"/>
              </a:ext>
            </a:extLst>
          </p:cNvPr>
          <p:cNvSpPr>
            <a:spLocks noGrp="1"/>
          </p:cNvSpPr>
          <p:nvPr>
            <p:ph type="body" sz="quarter" idx="15"/>
          </p:nvPr>
        </p:nvSpPr>
        <p:spPr>
          <a:xfrm>
            <a:off x="1095593" y="3191256"/>
            <a:ext cx="3200400" cy="2465883"/>
          </a:xfrm>
          <a:noFill/>
          <a:ln>
            <a:solidFill>
              <a:schemeClr val="accent2"/>
            </a:solidFill>
          </a:ln>
        </p:spPr>
        <p:txBody>
          <a:bodyPr lIns="182880" tIns="182880" rIns="182880" anchor="t" anchorCtr="0">
            <a:normAutofit/>
          </a:bodyPr>
          <a:lstStyle/>
          <a:p>
            <a:r>
              <a:rPr lang="en-US" dirty="0"/>
              <a:t>Roll out product to high profile or top-level participants to help establish the product</a:t>
            </a:r>
          </a:p>
          <a:p>
            <a:endParaRPr lang="en-US" dirty="0"/>
          </a:p>
        </p:txBody>
      </p:sp>
      <p:sp>
        <p:nvSpPr>
          <p:cNvPr id="21" name="Text Placeholder 20">
            <a:extLst>
              <a:ext uri="{FF2B5EF4-FFF2-40B4-BE49-F238E27FC236}">
                <a16:creationId xmlns:a16="http://schemas.microsoft.com/office/drawing/2014/main" id="{9F96FB0A-2A02-4DFB-8C70-412D8DF11C0B}"/>
              </a:ext>
            </a:extLst>
          </p:cNvPr>
          <p:cNvSpPr>
            <a:spLocks noGrp="1"/>
          </p:cNvSpPr>
          <p:nvPr>
            <p:ph type="body" sz="quarter" idx="24"/>
          </p:nvPr>
        </p:nvSpPr>
        <p:spPr>
          <a:xfrm>
            <a:off x="4625274" y="2458260"/>
            <a:ext cx="3200400" cy="731520"/>
          </a:xfrm>
          <a:solidFill>
            <a:schemeClr val="accent2">
              <a:alpha val="50000"/>
            </a:schemeClr>
          </a:solidFill>
          <a:ln>
            <a:solidFill>
              <a:schemeClr val="accent2"/>
            </a:solidFill>
          </a:ln>
        </p:spPr>
        <p:txBody>
          <a:bodyPr/>
          <a:lstStyle/>
          <a:p>
            <a:r>
              <a:rPr lang="en-US"/>
              <a:t>May 14/12/2023</a:t>
            </a:r>
            <a:endParaRPr lang="en-US" dirty="0"/>
          </a:p>
        </p:txBody>
      </p:sp>
      <p:sp>
        <p:nvSpPr>
          <p:cNvPr id="22" name="Text Placeholder 21">
            <a:extLst>
              <a:ext uri="{FF2B5EF4-FFF2-40B4-BE49-F238E27FC236}">
                <a16:creationId xmlns:a16="http://schemas.microsoft.com/office/drawing/2014/main" id="{CB78CA3E-425A-49FC-8D99-4000609FEDB9}"/>
              </a:ext>
            </a:extLst>
          </p:cNvPr>
          <p:cNvSpPr>
            <a:spLocks noGrp="1"/>
          </p:cNvSpPr>
          <p:nvPr>
            <p:ph type="body" sz="quarter" idx="25"/>
          </p:nvPr>
        </p:nvSpPr>
        <p:spPr>
          <a:xfrm>
            <a:off x="4626864" y="3191256"/>
            <a:ext cx="3200400" cy="2465883"/>
          </a:xfrm>
          <a:noFill/>
          <a:ln>
            <a:solidFill>
              <a:schemeClr val="accent2"/>
            </a:solidFill>
          </a:ln>
        </p:spPr>
        <p:txBody>
          <a:bodyPr anchor="t" anchorCtr="1">
            <a:normAutofit/>
          </a:bodyPr>
          <a:lstStyle/>
          <a:p>
            <a:r>
              <a:rPr lang="en-US" dirty="0"/>
              <a:t>Release the product to the general public and monitor press release and social media accounts</a:t>
            </a:r>
          </a:p>
        </p:txBody>
      </p:sp>
      <p:sp>
        <p:nvSpPr>
          <p:cNvPr id="23" name="Text Placeholder 22">
            <a:extLst>
              <a:ext uri="{FF2B5EF4-FFF2-40B4-BE49-F238E27FC236}">
                <a16:creationId xmlns:a16="http://schemas.microsoft.com/office/drawing/2014/main" id="{75D2ED3F-4593-4DAA-83A4-953C35F622C9}"/>
              </a:ext>
            </a:extLst>
          </p:cNvPr>
          <p:cNvSpPr>
            <a:spLocks noGrp="1"/>
          </p:cNvSpPr>
          <p:nvPr>
            <p:ph type="body" sz="quarter" idx="26"/>
          </p:nvPr>
        </p:nvSpPr>
        <p:spPr>
          <a:xfrm>
            <a:off x="8153269" y="2458260"/>
            <a:ext cx="3200400" cy="731520"/>
          </a:xfrm>
          <a:solidFill>
            <a:schemeClr val="accent2">
              <a:alpha val="50000"/>
            </a:schemeClr>
          </a:solidFill>
          <a:ln>
            <a:solidFill>
              <a:schemeClr val="accent2"/>
            </a:solidFill>
          </a:ln>
        </p:spPr>
        <p:txBody>
          <a:bodyPr/>
          <a:lstStyle/>
          <a:p>
            <a:r>
              <a:rPr lang="en-US"/>
              <a:t>Oct 14/12/2023</a:t>
            </a:r>
            <a:endParaRPr lang="en-US" dirty="0"/>
          </a:p>
        </p:txBody>
      </p:sp>
      <p:sp>
        <p:nvSpPr>
          <p:cNvPr id="24" name="Text Placeholder 23">
            <a:extLst>
              <a:ext uri="{FF2B5EF4-FFF2-40B4-BE49-F238E27FC236}">
                <a16:creationId xmlns:a16="http://schemas.microsoft.com/office/drawing/2014/main" id="{0A0B0A1D-F3E2-4CA5-BB2D-285AB09BB4B3}"/>
              </a:ext>
            </a:extLst>
          </p:cNvPr>
          <p:cNvSpPr>
            <a:spLocks noGrp="1"/>
          </p:cNvSpPr>
          <p:nvPr>
            <p:ph type="body" sz="quarter" idx="27"/>
          </p:nvPr>
        </p:nvSpPr>
        <p:spPr>
          <a:xfrm>
            <a:off x="8156448" y="3191256"/>
            <a:ext cx="3200400" cy="2465883"/>
          </a:xfrm>
          <a:noFill/>
          <a:ln>
            <a:solidFill>
              <a:schemeClr val="accent2"/>
            </a:solidFill>
          </a:ln>
        </p:spPr>
        <p:txBody>
          <a:bodyPr anchor="t" anchorCtr="1"/>
          <a:lstStyle/>
          <a:p>
            <a:r>
              <a:rPr lang="en-US" dirty="0"/>
              <a:t>Gather feedback and adjust product design as necessary</a:t>
            </a:r>
          </a:p>
          <a:p>
            <a:endParaRPr lang="en-US" dirty="0"/>
          </a:p>
        </p:txBody>
      </p:sp>
      <p:sp>
        <p:nvSpPr>
          <p:cNvPr id="98" name="Date Placeholder 97">
            <a:extLst>
              <a:ext uri="{FF2B5EF4-FFF2-40B4-BE49-F238E27FC236}">
                <a16:creationId xmlns:a16="http://schemas.microsoft.com/office/drawing/2014/main" id="{13DFDE46-4275-492C-825A-C6E412B28241}"/>
              </a:ext>
            </a:extLst>
          </p:cNvPr>
          <p:cNvSpPr>
            <a:spLocks noGrp="1"/>
          </p:cNvSpPr>
          <p:nvPr>
            <p:ph type="dt" sz="half" idx="20"/>
          </p:nvPr>
        </p:nvSpPr>
        <p:spPr>
          <a:xfrm>
            <a:off x="838200" y="6356350"/>
            <a:ext cx="2743200" cy="365125"/>
          </a:xfrm>
        </p:spPr>
        <p:txBody>
          <a:bodyPr/>
          <a:lstStyle/>
          <a:p>
            <a:r>
              <a:rPr lang="en-US"/>
              <a:t>14/12/2023</a:t>
            </a:r>
            <a:endParaRPr lang="en-US" dirty="0"/>
          </a:p>
        </p:txBody>
      </p:sp>
      <p:sp>
        <p:nvSpPr>
          <p:cNvPr id="99" name="Footer Placeholder 98">
            <a:extLst>
              <a:ext uri="{FF2B5EF4-FFF2-40B4-BE49-F238E27FC236}">
                <a16:creationId xmlns:a16="http://schemas.microsoft.com/office/drawing/2014/main" id="{40F2CC71-2F3A-4594-B8D9-6343A4E974D6}"/>
              </a:ext>
            </a:extLst>
          </p:cNvPr>
          <p:cNvSpPr>
            <a:spLocks noGrp="1"/>
          </p:cNvSpPr>
          <p:nvPr>
            <p:ph type="ftr" sz="quarter" idx="21"/>
          </p:nvPr>
        </p:nvSpPr>
        <p:spPr>
          <a:xfrm>
            <a:off x="4038600" y="6356350"/>
            <a:ext cx="4114800" cy="365125"/>
          </a:xfrm>
        </p:spPr>
        <p:txBody>
          <a:bodyPr/>
          <a:lstStyle/>
          <a:p>
            <a:r>
              <a:rPr lang="en-US"/>
              <a:t>Nhóm 06 - Phát Triển Ứng Dụng</a:t>
            </a:r>
            <a:endParaRPr lang="en-US" dirty="0"/>
          </a:p>
        </p:txBody>
      </p:sp>
      <p:sp>
        <p:nvSpPr>
          <p:cNvPr id="100" name="Slide Number Placeholder 99">
            <a:extLst>
              <a:ext uri="{FF2B5EF4-FFF2-40B4-BE49-F238E27FC236}">
                <a16:creationId xmlns:a16="http://schemas.microsoft.com/office/drawing/2014/main" id="{D7EF088D-A6D8-4DA5-AD4D-5221E33569A0}"/>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3118071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1188AF-1B8F-40DD-90B1-DC0F52BA46BA}"/>
              </a:ext>
            </a:extLst>
          </p:cNvPr>
          <p:cNvSpPr>
            <a:spLocks noGrp="1"/>
          </p:cNvSpPr>
          <p:nvPr>
            <p:ph type="title"/>
          </p:nvPr>
        </p:nvSpPr>
        <p:spPr>
          <a:xfrm>
            <a:off x="839788" y="365125"/>
            <a:ext cx="10515600" cy="1325563"/>
          </a:xfrm>
        </p:spPr>
        <p:txBody>
          <a:bodyPr/>
          <a:lstStyle/>
          <a:p>
            <a:r>
              <a:rPr lang="en-US" dirty="0"/>
              <a:t>Traction</a:t>
            </a:r>
          </a:p>
        </p:txBody>
      </p:sp>
      <p:sp>
        <p:nvSpPr>
          <p:cNvPr id="28" name="Text Placeholder 27">
            <a:extLst>
              <a:ext uri="{FF2B5EF4-FFF2-40B4-BE49-F238E27FC236}">
                <a16:creationId xmlns:a16="http://schemas.microsoft.com/office/drawing/2014/main" id="{DD49D205-0473-4E3D-A214-A9A18377B221}"/>
              </a:ext>
            </a:extLst>
          </p:cNvPr>
          <p:cNvSpPr>
            <a:spLocks noGrp="1"/>
          </p:cNvSpPr>
          <p:nvPr>
            <p:ph type="body" idx="13"/>
          </p:nvPr>
        </p:nvSpPr>
        <p:spPr>
          <a:xfrm>
            <a:off x="831850" y="1426525"/>
            <a:ext cx="10515600" cy="457200"/>
          </a:xfrm>
        </p:spPr>
        <p:txBody>
          <a:bodyPr/>
          <a:lstStyle/>
          <a:p>
            <a:r>
              <a:rPr lang="en-ZA" dirty="0"/>
              <a:t>Forecasting for success</a:t>
            </a:r>
          </a:p>
          <a:p>
            <a:endParaRPr lang="en-US" dirty="0"/>
          </a:p>
        </p:txBody>
      </p:sp>
      <p:sp>
        <p:nvSpPr>
          <p:cNvPr id="7" name="Text Placeholder 6">
            <a:extLst>
              <a:ext uri="{FF2B5EF4-FFF2-40B4-BE49-F238E27FC236}">
                <a16:creationId xmlns:a16="http://schemas.microsoft.com/office/drawing/2014/main" id="{AC6715B5-2190-4A3A-B45B-26A2669D1708}"/>
              </a:ext>
            </a:extLst>
          </p:cNvPr>
          <p:cNvSpPr>
            <a:spLocks noGrp="1"/>
          </p:cNvSpPr>
          <p:nvPr>
            <p:ph type="body" idx="1"/>
          </p:nvPr>
        </p:nvSpPr>
        <p:spPr>
          <a:xfrm>
            <a:off x="706438" y="2071688"/>
            <a:ext cx="5029200" cy="457200"/>
          </a:xfrm>
        </p:spPr>
        <p:txBody>
          <a:bodyPr>
            <a:normAutofit/>
          </a:bodyPr>
          <a:lstStyle/>
          <a:p>
            <a:r>
              <a:rPr lang="en-US" dirty="0"/>
              <a:t>Key metrics</a:t>
            </a:r>
          </a:p>
        </p:txBody>
      </p:sp>
      <p:graphicFrame>
        <p:nvGraphicFramePr>
          <p:cNvPr id="11" name="Table 11">
            <a:extLst>
              <a:ext uri="{FF2B5EF4-FFF2-40B4-BE49-F238E27FC236}">
                <a16:creationId xmlns:a16="http://schemas.microsoft.com/office/drawing/2014/main" id="{1CA23F63-61EC-4BE5-8A2D-0A89EBD54F67}"/>
              </a:ext>
            </a:extLst>
          </p:cNvPr>
          <p:cNvGraphicFramePr>
            <a:graphicFrameLocks noGrp="1"/>
          </p:cNvGraphicFramePr>
          <p:nvPr>
            <p:ph sz="half" idx="2"/>
            <p:extLst>
              <p:ext uri="{D42A27DB-BD31-4B8C-83A1-F6EECF244321}">
                <p14:modId xmlns:p14="http://schemas.microsoft.com/office/powerpoint/2010/main" val="3853081935"/>
              </p:ext>
            </p:extLst>
          </p:nvPr>
        </p:nvGraphicFramePr>
        <p:xfrm>
          <a:off x="706438" y="2641600"/>
          <a:ext cx="5157785" cy="3027891"/>
        </p:xfrm>
        <a:graphic>
          <a:graphicData uri="http://schemas.openxmlformats.org/drawingml/2006/table">
            <a:tbl>
              <a:tblPr firstRow="1" bandRow="1">
                <a:tableStyleId>{5A111915-BE36-4E01-A7E5-04B1672EAD32}</a:tableStyleId>
              </a:tblPr>
              <a:tblGrid>
                <a:gridCol w="1031557">
                  <a:extLst>
                    <a:ext uri="{9D8B030D-6E8A-4147-A177-3AD203B41FA5}">
                      <a16:colId xmlns:a16="http://schemas.microsoft.com/office/drawing/2014/main" val="3233966979"/>
                    </a:ext>
                  </a:extLst>
                </a:gridCol>
                <a:gridCol w="1031557">
                  <a:extLst>
                    <a:ext uri="{9D8B030D-6E8A-4147-A177-3AD203B41FA5}">
                      <a16:colId xmlns:a16="http://schemas.microsoft.com/office/drawing/2014/main" val="1158840958"/>
                    </a:ext>
                  </a:extLst>
                </a:gridCol>
                <a:gridCol w="1031557">
                  <a:extLst>
                    <a:ext uri="{9D8B030D-6E8A-4147-A177-3AD203B41FA5}">
                      <a16:colId xmlns:a16="http://schemas.microsoft.com/office/drawing/2014/main" val="1014947327"/>
                    </a:ext>
                  </a:extLst>
                </a:gridCol>
                <a:gridCol w="1031557">
                  <a:extLst>
                    <a:ext uri="{9D8B030D-6E8A-4147-A177-3AD203B41FA5}">
                      <a16:colId xmlns:a16="http://schemas.microsoft.com/office/drawing/2014/main" val="2653728004"/>
                    </a:ext>
                  </a:extLst>
                </a:gridCol>
                <a:gridCol w="1031557">
                  <a:extLst>
                    <a:ext uri="{9D8B030D-6E8A-4147-A177-3AD203B41FA5}">
                      <a16:colId xmlns:a16="http://schemas.microsoft.com/office/drawing/2014/main" val="4218738779"/>
                    </a:ext>
                  </a:extLst>
                </a:gridCol>
              </a:tblGrid>
              <a:tr h="916439">
                <a:tc>
                  <a:txBody>
                    <a:bodyPr/>
                    <a:lstStyle/>
                    <a:p>
                      <a:endParaRPr lang="en-US" sz="1400" dirty="0"/>
                    </a:p>
                  </a:txBody>
                  <a:tcPr>
                    <a:solidFill>
                      <a:schemeClr val="accent5">
                        <a:lumMod val="60000"/>
                        <a:lumOff val="40000"/>
                      </a:schemeClr>
                    </a:solidFill>
                  </a:tcPr>
                </a:tc>
                <a:tc>
                  <a:txBody>
                    <a:bodyPr/>
                    <a:lstStyle/>
                    <a:p>
                      <a:pPr algn="ctr"/>
                      <a:r>
                        <a:rPr lang="en-US" sz="1400" dirty="0">
                          <a:solidFill>
                            <a:schemeClr val="tx1"/>
                          </a:solidFill>
                        </a:rPr>
                        <a:t>Clients</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Orders</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Gross revenue</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Net revenue</a:t>
                      </a:r>
                      <a:endParaRPr lang="ru-RU" sz="1400" dirty="0">
                        <a:solidFill>
                          <a:schemeClr val="tx1"/>
                        </a:solidFill>
                      </a:endParaRPr>
                    </a:p>
                  </a:txBody>
                  <a:tcPr marL="95186" marR="95186" marT="47593" marB="47593" anchor="ctr">
                    <a:solidFill>
                      <a:schemeClr val="accent5">
                        <a:lumMod val="60000"/>
                        <a:lumOff val="40000"/>
                      </a:schemeClr>
                    </a:solidFill>
                  </a:tcPr>
                </a:tc>
                <a:extLst>
                  <a:ext uri="{0D108BD9-81ED-4DB2-BD59-A6C34878D82A}">
                    <a16:rowId xmlns:a16="http://schemas.microsoft.com/office/drawing/2014/main" val="3213590700"/>
                  </a:ext>
                </a:extLst>
              </a:tr>
              <a:tr h="527863">
                <a:tc>
                  <a:txBody>
                    <a:bodyPr/>
                    <a:lstStyle/>
                    <a:p>
                      <a:pPr algn="ctr"/>
                      <a:r>
                        <a:rPr lang="en-US" sz="1400"/>
                        <a:t>14/12/2023</a:t>
                      </a:r>
                      <a:endParaRPr lang="ru-RU" sz="1400" dirty="0"/>
                    </a:p>
                  </a:txBody>
                  <a:tcPr anchor="ctr"/>
                </a:tc>
                <a:tc>
                  <a:txBody>
                    <a:bodyPr/>
                    <a:lstStyle/>
                    <a:p>
                      <a:pPr algn="r"/>
                      <a:r>
                        <a:rPr lang="en-US" sz="1400" dirty="0"/>
                        <a:t>10</a:t>
                      </a:r>
                      <a:endParaRPr lang="ru-RU" sz="1400" dirty="0"/>
                    </a:p>
                  </a:txBody>
                  <a:tcPr marL="95186" marR="95186" marT="47593" marB="47593" anchor="ctr"/>
                </a:tc>
                <a:tc>
                  <a:txBody>
                    <a:bodyPr/>
                    <a:lstStyle/>
                    <a:p>
                      <a:pPr algn="r"/>
                      <a:r>
                        <a:rPr lang="en-US" sz="1400" dirty="0"/>
                        <a:t>1100</a:t>
                      </a:r>
                      <a:endParaRPr lang="ru-RU" sz="1400" dirty="0"/>
                    </a:p>
                  </a:txBody>
                  <a:tcPr marL="95186" marR="95186" marT="47593" marB="47593" anchor="ctr"/>
                </a:tc>
                <a:tc>
                  <a:txBody>
                    <a:bodyPr/>
                    <a:lstStyle/>
                    <a:p>
                      <a:pPr algn="r"/>
                      <a:r>
                        <a:rPr lang="en-US" sz="1400" dirty="0"/>
                        <a:t>$10,000</a:t>
                      </a:r>
                      <a:endParaRPr lang="ru-RU" sz="1400" dirty="0"/>
                    </a:p>
                  </a:txBody>
                  <a:tcPr marL="95186" marR="95186" marT="47593" marB="47593" anchor="ctr"/>
                </a:tc>
                <a:tc>
                  <a:txBody>
                    <a:bodyPr/>
                    <a:lstStyle/>
                    <a:p>
                      <a:pPr algn="r"/>
                      <a:r>
                        <a:rPr lang="en-US" sz="1400" dirty="0"/>
                        <a:t>$7,000</a:t>
                      </a:r>
                      <a:endParaRPr lang="ru-RU" sz="1400" dirty="0"/>
                    </a:p>
                  </a:txBody>
                  <a:tcPr marL="95186" marR="95186" marT="47593" marB="47593" anchor="ctr"/>
                </a:tc>
                <a:extLst>
                  <a:ext uri="{0D108BD9-81ED-4DB2-BD59-A6C34878D82A}">
                    <a16:rowId xmlns:a16="http://schemas.microsoft.com/office/drawing/2014/main" val="2830826746"/>
                  </a:ext>
                </a:extLst>
              </a:tr>
              <a:tr h="527863">
                <a:tc>
                  <a:txBody>
                    <a:bodyPr/>
                    <a:lstStyle/>
                    <a:p>
                      <a:pPr algn="ctr"/>
                      <a:r>
                        <a:rPr lang="en-US" sz="1400"/>
                        <a:t>14/12/2023</a:t>
                      </a:r>
                      <a:endParaRPr lang="ru-RU" sz="1400" dirty="0"/>
                    </a:p>
                  </a:txBody>
                  <a:tcPr anchor="ctr"/>
                </a:tc>
                <a:tc>
                  <a:txBody>
                    <a:bodyPr/>
                    <a:lstStyle/>
                    <a:p>
                      <a:pPr algn="r"/>
                      <a:r>
                        <a:rPr lang="en-US" sz="1400" dirty="0"/>
                        <a:t>20</a:t>
                      </a:r>
                      <a:endParaRPr lang="ru-RU" sz="1400" dirty="0"/>
                    </a:p>
                  </a:txBody>
                  <a:tcPr marL="95186" marR="95186" marT="47593" marB="47593" anchor="ctr"/>
                </a:tc>
                <a:tc>
                  <a:txBody>
                    <a:bodyPr/>
                    <a:lstStyle/>
                    <a:p>
                      <a:pPr algn="r"/>
                      <a:r>
                        <a:rPr lang="en-US" sz="1400" dirty="0"/>
                        <a:t>200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$20,000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$16,000</a:t>
                      </a:r>
                      <a:endParaRPr lang="ru-RU" sz="1400" dirty="0"/>
                    </a:p>
                  </a:txBody>
                  <a:tcPr marL="95186" marR="95186" marT="47593" marB="47593" anchor="ctr"/>
                </a:tc>
                <a:extLst>
                  <a:ext uri="{0D108BD9-81ED-4DB2-BD59-A6C34878D82A}">
                    <a16:rowId xmlns:a16="http://schemas.microsoft.com/office/drawing/2014/main" val="2517333721"/>
                  </a:ext>
                </a:extLst>
              </a:tr>
              <a:tr h="527863">
                <a:tc>
                  <a:txBody>
                    <a:bodyPr/>
                    <a:lstStyle/>
                    <a:p>
                      <a:pPr algn="ctr"/>
                      <a:r>
                        <a:rPr lang="en-US" sz="1400"/>
                        <a:t>14/12/2023</a:t>
                      </a:r>
                      <a:endParaRPr lang="ru-RU" sz="1400" dirty="0"/>
                    </a:p>
                  </a:txBody>
                  <a:tcPr anchor="ctr"/>
                </a:tc>
                <a:tc>
                  <a:txBody>
                    <a:bodyPr/>
                    <a:lstStyle/>
                    <a:p>
                      <a:pPr algn="r"/>
                      <a:r>
                        <a:rPr lang="en-US" sz="1400" dirty="0"/>
                        <a:t>30</a:t>
                      </a:r>
                      <a:endParaRPr lang="ru-RU" sz="1400" dirty="0"/>
                    </a:p>
                  </a:txBody>
                  <a:tcPr marL="95186" marR="95186" marT="47593" marB="47593" anchor="ctr"/>
                </a:tc>
                <a:tc>
                  <a:txBody>
                    <a:bodyPr/>
                    <a:lstStyle/>
                    <a:p>
                      <a:pPr algn="r"/>
                      <a:r>
                        <a:rPr lang="en-US" sz="1400" dirty="0"/>
                        <a:t>300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$30,000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$25,000</a:t>
                      </a:r>
                      <a:endParaRPr lang="ru-RU" sz="1400" dirty="0"/>
                    </a:p>
                  </a:txBody>
                  <a:tcPr marL="95186" marR="95186" marT="47593" marB="47593" anchor="ctr"/>
                </a:tc>
                <a:extLst>
                  <a:ext uri="{0D108BD9-81ED-4DB2-BD59-A6C34878D82A}">
                    <a16:rowId xmlns:a16="http://schemas.microsoft.com/office/drawing/2014/main" val="3321589815"/>
                  </a:ext>
                </a:extLst>
              </a:tr>
              <a:tr h="527863">
                <a:tc>
                  <a:txBody>
                    <a:bodyPr/>
                    <a:lstStyle/>
                    <a:p>
                      <a:pPr algn="ctr"/>
                      <a:r>
                        <a:rPr lang="en-US" sz="1400"/>
                        <a:t>14/12/2023</a:t>
                      </a:r>
                      <a:endParaRPr lang="ru-RU" sz="1400" dirty="0"/>
                    </a:p>
                  </a:txBody>
                  <a:tcPr anchor="ctr"/>
                </a:tc>
                <a:tc>
                  <a:txBody>
                    <a:bodyPr/>
                    <a:lstStyle/>
                    <a:p>
                      <a:pPr algn="r"/>
                      <a:r>
                        <a:rPr lang="en-US" sz="1400" dirty="0"/>
                        <a:t>40</a:t>
                      </a:r>
                      <a:endParaRPr lang="ru-RU" sz="1400" dirty="0"/>
                    </a:p>
                  </a:txBody>
                  <a:tcPr marL="95186" marR="95186" marT="47593" marB="47593" anchor="ctr"/>
                </a:tc>
                <a:tc>
                  <a:txBody>
                    <a:bodyPr/>
                    <a:lstStyle/>
                    <a:p>
                      <a:pPr algn="r"/>
                      <a:r>
                        <a:rPr lang="en-US" sz="1400" dirty="0"/>
                        <a:t>400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$40,000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$30,000</a:t>
                      </a:r>
                      <a:endParaRPr lang="ru-RU" sz="1400" dirty="0"/>
                    </a:p>
                  </a:txBody>
                  <a:tcPr marL="95186" marR="95186" marT="47593" marB="47593" anchor="ctr"/>
                </a:tc>
                <a:extLst>
                  <a:ext uri="{0D108BD9-81ED-4DB2-BD59-A6C34878D82A}">
                    <a16:rowId xmlns:a16="http://schemas.microsoft.com/office/drawing/2014/main" val="3345832805"/>
                  </a:ext>
                </a:extLst>
              </a:tr>
            </a:tbl>
          </a:graphicData>
        </a:graphic>
      </p:graphicFrame>
      <p:sp>
        <p:nvSpPr>
          <p:cNvPr id="9" name="Text Placeholder 8">
            <a:extLst>
              <a:ext uri="{FF2B5EF4-FFF2-40B4-BE49-F238E27FC236}">
                <a16:creationId xmlns:a16="http://schemas.microsoft.com/office/drawing/2014/main" id="{C54CD4A7-4E1A-4902-993B-81A396A3670C}"/>
              </a:ext>
            </a:extLst>
          </p:cNvPr>
          <p:cNvSpPr>
            <a:spLocks noGrp="1"/>
          </p:cNvSpPr>
          <p:nvPr>
            <p:ph type="body" sz="quarter" idx="3"/>
          </p:nvPr>
        </p:nvSpPr>
        <p:spPr>
          <a:xfrm>
            <a:off x="6467475" y="2071688"/>
            <a:ext cx="5029200" cy="457200"/>
          </a:xfrm>
        </p:spPr>
        <p:txBody>
          <a:bodyPr>
            <a:normAutofit/>
          </a:bodyPr>
          <a:lstStyle/>
          <a:p>
            <a:r>
              <a:rPr lang="en-US" dirty="0"/>
              <a:t>Revenue by year</a:t>
            </a:r>
          </a:p>
        </p:txBody>
      </p:sp>
      <p:graphicFrame>
        <p:nvGraphicFramePr>
          <p:cNvPr id="27" name="Content Placeholder 13" descr="Chart">
            <a:extLst>
              <a:ext uri="{FF2B5EF4-FFF2-40B4-BE49-F238E27FC236}">
                <a16:creationId xmlns:a16="http://schemas.microsoft.com/office/drawing/2014/main" id="{864E5252-A4EE-4C7C-AF7F-132ED2B8ECD8}"/>
              </a:ext>
            </a:extLst>
          </p:cNvPr>
          <p:cNvGraphicFramePr>
            <a:graphicFrameLocks noGrp="1"/>
          </p:cNvGraphicFramePr>
          <p:nvPr>
            <p:ph sz="quarter" idx="4"/>
            <p:extLst>
              <p:ext uri="{D42A27DB-BD31-4B8C-83A1-F6EECF244321}">
                <p14:modId xmlns:p14="http://schemas.microsoft.com/office/powerpoint/2010/main" val="2600432397"/>
              </p:ext>
            </p:extLst>
          </p:nvPr>
        </p:nvGraphicFramePr>
        <p:xfrm>
          <a:off x="6467475" y="2641600"/>
          <a:ext cx="5029200" cy="3475038"/>
        </p:xfrm>
        <a:graphic>
          <a:graphicData uri="http://schemas.openxmlformats.org/drawingml/2006/chart">
            <c:chart xmlns:c="http://schemas.openxmlformats.org/drawingml/2006/chart" xmlns:r="http://schemas.openxmlformats.org/officeDocument/2006/relationships" r:id="rId2"/>
          </a:graphicData>
        </a:graphic>
      </p:graphicFrame>
      <p:sp>
        <p:nvSpPr>
          <p:cNvPr id="2" name="Date Placeholder 1">
            <a:extLst>
              <a:ext uri="{FF2B5EF4-FFF2-40B4-BE49-F238E27FC236}">
                <a16:creationId xmlns:a16="http://schemas.microsoft.com/office/drawing/2014/main" id="{9A66E79E-11A2-49CD-B784-D277262CCD43}"/>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3" name="Footer Placeholder 2">
            <a:extLst>
              <a:ext uri="{FF2B5EF4-FFF2-40B4-BE49-F238E27FC236}">
                <a16:creationId xmlns:a16="http://schemas.microsoft.com/office/drawing/2014/main" id="{677E71CE-4C6D-47F1-9F23-8867ECE1CFC3}"/>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41D7F538-825C-4C35-B2E6-BEC3D141890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460935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a:lstStyle/>
          <a:p>
            <a:r>
              <a:rPr lang="en-ZA" dirty="0"/>
              <a:t>Two-year action plan</a:t>
            </a:r>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914400" y="4292468"/>
            <a:ext cx="731520" cy="457200"/>
          </a:xfrm>
        </p:spPr>
        <p:txBody>
          <a:bodyPr>
            <a:normAutofit lnSpcReduction="10000"/>
          </a:bodyPr>
          <a:lstStyle/>
          <a:p>
            <a:r>
              <a:rPr lang="en-ZA"/>
              <a:t>14/12/2023</a:t>
            </a:r>
            <a:endParaRPr lang="en-ZA" dirty="0"/>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2258568" y="2304288"/>
            <a:ext cx="1554480" cy="561975"/>
          </a:xfrm>
        </p:spPr>
        <p:txBody>
          <a:bodyPr tIns="0">
            <a:normAutofit/>
          </a:bodyPr>
          <a:lstStyle/>
          <a:p>
            <a:r>
              <a:rPr lang="en-ZA" dirty="0"/>
              <a:t>Draft blueprints</a:t>
            </a: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354712"/>
            <a:ext cx="731520" cy="457200"/>
          </a:xfrm>
        </p:spPr>
        <p:txBody>
          <a:bodyPr>
            <a:normAutofit lnSpcReduction="10000"/>
          </a:bodyPr>
          <a:lstStyle/>
          <a:p>
            <a:r>
              <a:rPr lang="en-ZA"/>
              <a:t>14/12/2023</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02152"/>
            <a:ext cx="640080" cy="201776"/>
          </a:xfrm>
        </p:spPr>
        <p:txBody>
          <a:bodyPr>
            <a:normAutofit fontScale="92500" lnSpcReduction="10000"/>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02152"/>
            <a:ext cx="640080" cy="201776"/>
          </a:xfrm>
        </p:spPr>
        <p:txBody>
          <a:bodyPr>
            <a:normAutofit fontScale="92500" lnSpcReduction="10000"/>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02152"/>
            <a:ext cx="640080" cy="201776"/>
          </a:xfrm>
        </p:spPr>
        <p:txBody>
          <a:bodyPr>
            <a:normAutofit fontScale="92500" lnSpcReduction="10000"/>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02152"/>
            <a:ext cx="640080" cy="201776"/>
          </a:xfrm>
        </p:spPr>
        <p:txBody>
          <a:bodyPr>
            <a:normAutofit fontScale="92500" lnSpcReduction="10000"/>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02152"/>
            <a:ext cx="640080" cy="201776"/>
          </a:xfrm>
        </p:spPr>
        <p:txBody>
          <a:bodyPr>
            <a:normAutofit fontScale="92500" lnSpcReduction="10000"/>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02152"/>
            <a:ext cx="640080" cy="201776"/>
          </a:xfrm>
        </p:spPr>
        <p:txBody>
          <a:bodyPr>
            <a:normAutofit fontScale="92500" lnSpcReduction="10000"/>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02152"/>
            <a:ext cx="640080" cy="201776"/>
          </a:xfrm>
        </p:spPr>
        <p:txBody>
          <a:bodyPr>
            <a:normAutofit fontScale="92500" lnSpcReduction="10000"/>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02152"/>
            <a:ext cx="640080" cy="201776"/>
          </a:xfrm>
        </p:spPr>
        <p:txBody>
          <a:bodyPr>
            <a:normAutofit fontScale="92500" lnSpcReduction="10000"/>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02152"/>
            <a:ext cx="640080" cy="201776"/>
          </a:xfrm>
        </p:spPr>
        <p:txBody>
          <a:bodyPr>
            <a:normAutofit fontScale="92500" lnSpcReduction="10000"/>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02152"/>
            <a:ext cx="640080" cy="201776"/>
          </a:xfrm>
        </p:spPr>
        <p:txBody>
          <a:bodyPr>
            <a:normAutofit fontScale="92500" lnSpcReduction="10000"/>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02152"/>
            <a:ext cx="640080" cy="201776"/>
          </a:xfrm>
        </p:spPr>
        <p:txBody>
          <a:bodyPr>
            <a:normAutofit fontScale="92500" lnSpcReduction="10000"/>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02152"/>
            <a:ext cx="640080" cy="201776"/>
          </a:xfrm>
        </p:spPr>
        <p:txBody>
          <a:bodyPr>
            <a:normAutofit fontScale="92500" lnSpcReduction="10000"/>
          </a:bodyPr>
          <a:lstStyle/>
          <a:p>
            <a:r>
              <a:rPr lang="en-ZA" dirty="0"/>
              <a:t>DEC</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425696"/>
            <a:ext cx="640080" cy="201776"/>
          </a:xfrm>
        </p:spPr>
        <p:txBody>
          <a:bodyPr>
            <a:normAutofit fontScale="92500" lnSpcReduction="10000"/>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425696"/>
            <a:ext cx="640080" cy="201776"/>
          </a:xfrm>
        </p:spPr>
        <p:txBody>
          <a:bodyPr>
            <a:normAutofit fontScale="92500" lnSpcReduction="10000"/>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425696"/>
            <a:ext cx="640080" cy="201776"/>
          </a:xfrm>
        </p:spPr>
        <p:txBody>
          <a:bodyPr>
            <a:normAutofit fontScale="92500" lnSpcReduction="10000"/>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425696"/>
            <a:ext cx="640080" cy="201776"/>
          </a:xfrm>
        </p:spPr>
        <p:txBody>
          <a:bodyPr>
            <a:normAutofit fontScale="92500" lnSpcReduction="10000"/>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425696"/>
            <a:ext cx="640080" cy="201776"/>
          </a:xfrm>
        </p:spPr>
        <p:txBody>
          <a:bodyPr>
            <a:normAutofit fontScale="92500" lnSpcReduction="10000"/>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425696"/>
            <a:ext cx="640080" cy="201776"/>
          </a:xfrm>
        </p:spPr>
        <p:txBody>
          <a:bodyPr>
            <a:normAutofit fontScale="92500" lnSpcReduction="10000"/>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425696"/>
            <a:ext cx="640080" cy="201776"/>
          </a:xfrm>
        </p:spPr>
        <p:txBody>
          <a:bodyPr>
            <a:normAutofit fontScale="92500" lnSpcReduction="10000"/>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425696"/>
            <a:ext cx="640080" cy="201776"/>
          </a:xfrm>
        </p:spPr>
        <p:txBody>
          <a:bodyPr>
            <a:normAutofit fontScale="92500" lnSpcReduction="10000"/>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425696"/>
            <a:ext cx="640080" cy="201776"/>
          </a:xfrm>
        </p:spPr>
        <p:txBody>
          <a:bodyPr>
            <a:normAutofit fontScale="92500" lnSpcReduction="10000"/>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425696"/>
            <a:ext cx="640080" cy="201776"/>
          </a:xfrm>
        </p:spPr>
        <p:txBody>
          <a:bodyPr>
            <a:normAutofit fontScale="92500" lnSpcReduction="10000"/>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425696"/>
            <a:ext cx="640080" cy="201776"/>
          </a:xfrm>
        </p:spPr>
        <p:txBody>
          <a:bodyPr>
            <a:normAutofit fontScale="92500" lnSpcReduction="10000"/>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425696"/>
            <a:ext cx="640080" cy="201776"/>
          </a:xfrm>
        </p:spPr>
        <p:txBody>
          <a:bodyPr>
            <a:normAutofit fontScale="92500" lnSpcReduction="10000"/>
          </a:bodyPr>
          <a:lstStyle/>
          <a:p>
            <a:r>
              <a:rPr lang="en-ZA" dirty="0"/>
              <a:t>DEC</a:t>
            </a:r>
          </a:p>
        </p:txBody>
      </p:sp>
      <p:sp>
        <p:nvSpPr>
          <p:cNvPr id="70" name="Date Placeholder 69">
            <a:extLst>
              <a:ext uri="{FF2B5EF4-FFF2-40B4-BE49-F238E27FC236}">
                <a16:creationId xmlns:a16="http://schemas.microsoft.com/office/drawing/2014/main" id="{B3C3CC42-64DA-452A-821D-840B4ED37C81}"/>
              </a:ext>
            </a:extLst>
          </p:cNvPr>
          <p:cNvSpPr>
            <a:spLocks noGrp="1"/>
          </p:cNvSpPr>
          <p:nvPr>
            <p:ph type="dt" sz="half" idx="60"/>
          </p:nvPr>
        </p:nvSpPr>
        <p:spPr>
          <a:xfrm>
            <a:off x="838200" y="6356350"/>
            <a:ext cx="2743200" cy="365125"/>
          </a:xfrm>
        </p:spPr>
        <p:txBody>
          <a:bodyPr/>
          <a:lstStyle/>
          <a:p>
            <a:r>
              <a:rPr lang="en-US"/>
              <a:t>14/12/2023</a:t>
            </a:r>
            <a:endParaRPr lang="en-US" dirty="0"/>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0"/>
          </p:nvPr>
        </p:nvSpPr>
        <p:spPr>
          <a:xfrm>
            <a:off x="4038600" y="6356350"/>
            <a:ext cx="4114800" cy="365125"/>
          </a:xfrm>
        </p:spPr>
        <p:txBody>
          <a:bodyPr/>
          <a:lstStyle/>
          <a:p>
            <a:r>
              <a:rPr lang="en-ZA"/>
              <a:t>Nhóm 06 - Phát Triển Ứng Dụng</a:t>
            </a:r>
            <a:endParaRPr lang="en-ZA" dirty="0"/>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16</a:t>
            </a:fld>
            <a:endParaRPr lang="en-ZA" dirty="0"/>
          </a:p>
        </p:txBody>
      </p:sp>
      <p:sp>
        <p:nvSpPr>
          <p:cNvPr id="38" name="Text Placeholder 31">
            <a:extLst>
              <a:ext uri="{FF2B5EF4-FFF2-40B4-BE49-F238E27FC236}">
                <a16:creationId xmlns:a16="http://schemas.microsoft.com/office/drawing/2014/main" id="{607DCFEC-829E-4B9D-9E7F-72EDD3917269}"/>
              </a:ext>
            </a:extLst>
          </p:cNvPr>
          <p:cNvSpPr txBox="1">
            <a:spLocks/>
          </p:cNvSpPr>
          <p:nvPr/>
        </p:nvSpPr>
        <p:spPr>
          <a:xfrm>
            <a:off x="4540250"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Run focus groups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8478118"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Gather feedback</a:t>
            </a:r>
          </a:p>
        </p:txBody>
      </p: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52214"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cs typeface="Calibri Light"/>
              </a:rPr>
              <a:t>Test design</a:t>
            </a:r>
          </a:p>
        </p:txBody>
      </p: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6119953" y="5226571"/>
            <a:ext cx="1793875" cy="561975"/>
          </a:xfrm>
          <a:prstGeom prst="rect">
            <a:avLst/>
          </a:prstGeom>
          <a:solidFill>
            <a:schemeClr val="accent1"/>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solidFill>
                  <a:schemeClr val="tx1"/>
                </a:solidFill>
              </a:rPr>
              <a:t>Launch design</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714105"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Deliver to client</a:t>
            </a:r>
          </a:p>
        </p:txBody>
      </p:sp>
      <p:cxnSp>
        <p:nvCxnSpPr>
          <p:cNvPr id="81" name="Straight Connector 80">
            <a:extLst>
              <a:ext uri="{FF2B5EF4-FFF2-40B4-BE49-F238E27FC236}">
                <a16:creationId xmlns:a16="http://schemas.microsoft.com/office/drawing/2014/main" id="{6A60E3F7-029A-49BA-81A4-C0D9B46701FB}"/>
              </a:ext>
              <a:ext uri="{C183D7F6-B498-43B3-948B-1728B52AA6E4}">
                <adec:decorative xmlns:adec="http://schemas.microsoft.com/office/drawing/2017/decorative" val="1"/>
              </a:ext>
            </a:extLst>
          </p:cNvPr>
          <p:cNvCxnSpPr>
            <a:cxnSpLocks/>
          </p:cNvCxnSpPr>
          <p:nvPr/>
        </p:nvCxnSpPr>
        <p:spPr>
          <a:xfrm>
            <a:off x="3048000" y="257175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C63CB3E-25F3-4384-8C96-BB924FA53B43}"/>
              </a:ext>
              <a:ext uri="{C183D7F6-B498-43B3-948B-1728B52AA6E4}">
                <adec:decorative xmlns:adec="http://schemas.microsoft.com/office/drawing/2017/decorative" val="1"/>
              </a:ext>
            </a:extLst>
          </p:cNvPr>
          <p:cNvCxnSpPr>
            <a:cxnSpLocks/>
          </p:cNvCxnSpPr>
          <p:nvPr/>
        </p:nvCxnSpPr>
        <p:spPr>
          <a:xfrm rot="10800000">
            <a:off x="10958462"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2E3DEF9-3B41-4091-B0CB-B5BCCCC48D8C}"/>
              </a:ext>
              <a:ext uri="{C183D7F6-B498-43B3-948B-1728B52AA6E4}">
                <adec:decorative xmlns:adec="http://schemas.microsoft.com/office/drawing/2017/decorative" val="1"/>
              </a:ext>
            </a:extLst>
          </p:cNvPr>
          <p:cNvCxnSpPr>
            <a:cxnSpLocks/>
          </p:cNvCxnSpPr>
          <p:nvPr/>
        </p:nvCxnSpPr>
        <p:spPr>
          <a:xfrm>
            <a:off x="543609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F9EC6C0-1013-478D-9D38-F5E0A03C22F7}"/>
              </a:ext>
              <a:ext uri="{C183D7F6-B498-43B3-948B-1728B52AA6E4}">
                <adec:decorative xmlns:adec="http://schemas.microsoft.com/office/drawing/2017/decorative" val="1"/>
              </a:ext>
            </a:extLst>
          </p:cNvPr>
          <p:cNvCxnSpPr>
            <a:cxnSpLocks/>
          </p:cNvCxnSpPr>
          <p:nvPr/>
        </p:nvCxnSpPr>
        <p:spPr>
          <a:xfrm rot="10800000">
            <a:off x="3048000"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5E1C21F-EF32-4CA2-BCB8-D7FA7A59B4FB}"/>
              </a:ext>
              <a:ext uri="{C183D7F6-B498-43B3-948B-1728B52AA6E4}">
                <adec:decorative xmlns:adec="http://schemas.microsoft.com/office/drawing/2017/decorative" val="1"/>
              </a:ext>
            </a:extLst>
          </p:cNvPr>
          <p:cNvCxnSpPr>
            <a:cxnSpLocks/>
          </p:cNvCxnSpPr>
          <p:nvPr/>
        </p:nvCxnSpPr>
        <p:spPr>
          <a:xfrm>
            <a:off x="937877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00161CD-EB22-4A39-B831-F62D3980F039}"/>
              </a:ext>
              <a:ext uri="{C183D7F6-B498-43B3-948B-1728B52AA6E4}">
                <adec:decorative xmlns:adec="http://schemas.microsoft.com/office/drawing/2017/decorative" val="1"/>
              </a:ext>
            </a:extLst>
          </p:cNvPr>
          <p:cNvCxnSpPr>
            <a:cxnSpLocks/>
          </p:cNvCxnSpPr>
          <p:nvPr/>
        </p:nvCxnSpPr>
        <p:spPr>
          <a:xfrm rot="10800000">
            <a:off x="7018907" y="4659106"/>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2220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9">
            <a:extLst>
              <a:ext uri="{FF2B5EF4-FFF2-40B4-BE49-F238E27FC236}">
                <a16:creationId xmlns:a16="http://schemas.microsoft.com/office/drawing/2014/main" id="{F6E0C67A-8733-4F90-8BC5-65C93FF78575}"/>
              </a:ext>
            </a:extLst>
          </p:cNvPr>
          <p:cNvGraphicFramePr>
            <a:graphicFrameLocks noGrp="1"/>
          </p:cNvGraphicFramePr>
          <p:nvPr>
            <p:ph idx="1"/>
            <p:extLst>
              <p:ext uri="{D42A27DB-BD31-4B8C-83A1-F6EECF244321}">
                <p14:modId xmlns:p14="http://schemas.microsoft.com/office/powerpoint/2010/main" val="2206455229"/>
              </p:ext>
            </p:extLst>
          </p:nvPr>
        </p:nvGraphicFramePr>
        <p:xfrm>
          <a:off x="838200" y="1685925"/>
          <a:ext cx="10515600" cy="4092296"/>
        </p:xfrm>
        <a:graphic>
          <a:graphicData uri="http://schemas.openxmlformats.org/drawingml/2006/table">
            <a:tbl>
              <a:tblPr firstRow="1" bandRow="1">
                <a:tableStyleId>{5A111915-BE36-4E01-A7E5-04B1672EAD32}</a:tableStyleId>
              </a:tblPr>
              <a:tblGrid>
                <a:gridCol w="2738120">
                  <a:extLst>
                    <a:ext uri="{9D8B030D-6E8A-4147-A177-3AD203B41FA5}">
                      <a16:colId xmlns:a16="http://schemas.microsoft.com/office/drawing/2014/main" val="3446012419"/>
                    </a:ext>
                  </a:extLst>
                </a:gridCol>
                <a:gridCol w="1468120">
                  <a:extLst>
                    <a:ext uri="{9D8B030D-6E8A-4147-A177-3AD203B41FA5}">
                      <a16:colId xmlns:a16="http://schemas.microsoft.com/office/drawing/2014/main" val="4052646397"/>
                    </a:ext>
                  </a:extLst>
                </a:gridCol>
                <a:gridCol w="2103120">
                  <a:extLst>
                    <a:ext uri="{9D8B030D-6E8A-4147-A177-3AD203B41FA5}">
                      <a16:colId xmlns:a16="http://schemas.microsoft.com/office/drawing/2014/main" val="1935352797"/>
                    </a:ext>
                  </a:extLst>
                </a:gridCol>
                <a:gridCol w="2103120">
                  <a:extLst>
                    <a:ext uri="{9D8B030D-6E8A-4147-A177-3AD203B41FA5}">
                      <a16:colId xmlns:a16="http://schemas.microsoft.com/office/drawing/2014/main" val="1218263486"/>
                    </a:ext>
                  </a:extLst>
                </a:gridCol>
                <a:gridCol w="2103120">
                  <a:extLst>
                    <a:ext uri="{9D8B030D-6E8A-4147-A177-3AD203B41FA5}">
                      <a16:colId xmlns:a16="http://schemas.microsoft.com/office/drawing/2014/main" val="3235153012"/>
                    </a:ext>
                  </a:extLst>
                </a:gridCol>
              </a:tblGrid>
              <a:tr h="314792">
                <a:tc>
                  <a:txBody>
                    <a:bodyPr/>
                    <a:lstStyle/>
                    <a:p>
                      <a:pPr algn="l" fontAlgn="b"/>
                      <a:endParaRPr lang="en-US" sz="1400" b="0" i="0" u="none" strike="noStrike" dirty="0">
                        <a:solidFill>
                          <a:schemeClr val="bg1"/>
                        </a:solidFill>
                        <a:effectLst/>
                        <a:latin typeface="+mn-lt"/>
                      </a:endParaRPr>
                    </a:p>
                  </a:txBody>
                  <a:tcPr marL="288000"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1</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2</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3</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l" fontAlgn="b"/>
                      <a:endParaRPr lang="en-US" sz="1400" b="0" i="0" u="none" strike="noStrike" dirty="0">
                        <a:solidFill>
                          <a:schemeClr val="tx1"/>
                        </a:solidFill>
                        <a:effectLst/>
                        <a:latin typeface="+mn-lt"/>
                      </a:endParaRPr>
                    </a:p>
                  </a:txBody>
                  <a:tcPr anchor="b">
                    <a:solidFill>
                      <a:schemeClr val="accent5">
                        <a:lumMod val="60000"/>
                        <a:lumOff val="40000"/>
                      </a:schemeClr>
                    </a:solidFill>
                  </a:tcPr>
                </a:tc>
                <a:extLst>
                  <a:ext uri="{0D108BD9-81ED-4DB2-BD59-A6C34878D82A}">
                    <a16:rowId xmlns:a16="http://schemas.microsoft.com/office/drawing/2014/main" val="4140773105"/>
                  </a:ext>
                </a:extLst>
              </a:tr>
              <a:tr h="314792">
                <a:tc>
                  <a:txBody>
                    <a:bodyPr/>
                    <a:lstStyle/>
                    <a:p>
                      <a:pPr algn="l" fontAlgn="b"/>
                      <a:r>
                        <a:rPr lang="en-US" sz="1400" b="0" u="none" strike="noStrike" dirty="0">
                          <a:solidFill>
                            <a:schemeClr val="tx1"/>
                          </a:solidFill>
                          <a:effectLst/>
                        </a:rPr>
                        <a:t>Income</a:t>
                      </a:r>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142911372"/>
                  </a:ext>
                </a:extLst>
              </a:tr>
              <a:tr h="314792">
                <a:tc>
                  <a:txBody>
                    <a:bodyPr/>
                    <a:lstStyle/>
                    <a:p>
                      <a:pPr lvl="1" algn="l" fontAlgn="b"/>
                      <a:r>
                        <a:rPr lang="en-US" sz="1400" b="0" u="none" strike="noStrike" dirty="0">
                          <a:solidFill>
                            <a:schemeClr val="tx1"/>
                          </a:solidFill>
                          <a:effectLst/>
                        </a:rPr>
                        <a:t>Users</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1,600,000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543393929"/>
                  </a:ext>
                </a:extLst>
              </a:tr>
              <a:tr h="314792">
                <a:tc>
                  <a:txBody>
                    <a:bodyPr/>
                    <a:lstStyle/>
                    <a:p>
                      <a:pPr lvl="1" algn="l" fontAlgn="b"/>
                      <a:r>
                        <a:rPr lang="en-US" sz="1400" b="0" u="none" strike="noStrike" dirty="0">
                          <a:solidFill>
                            <a:schemeClr val="tx1"/>
                          </a:solidFill>
                          <a:effectLst/>
                        </a:rPr>
                        <a:t>Sales</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4,000,000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16,000,000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5711469"/>
                  </a:ext>
                </a:extLst>
              </a:tr>
              <a:tr h="314792">
                <a:tc>
                  <a:txBody>
                    <a:bodyPr/>
                    <a:lstStyle/>
                    <a:p>
                      <a:pPr lvl="1" algn="l" fontAlgn="b"/>
                      <a:r>
                        <a:rPr lang="en-US" sz="1400" b="0" u="none" strike="noStrike" dirty="0">
                          <a:solidFill>
                            <a:schemeClr val="tx1"/>
                          </a:solidFill>
                          <a:effectLst/>
                        </a:rPr>
                        <a:t>Average price per sale</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75</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80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90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498944196"/>
                  </a:ext>
                </a:extLst>
              </a:tr>
              <a:tr h="314792">
                <a:tc>
                  <a:txBody>
                    <a:bodyPr/>
                    <a:lstStyle/>
                    <a:p>
                      <a:pPr lvl="1" algn="l" fontAlgn="b"/>
                      <a:r>
                        <a:rPr lang="en-US" sz="1400" b="0" u="none" strike="noStrike" dirty="0">
                          <a:solidFill>
                            <a:schemeClr val="tx1"/>
                          </a:solidFill>
                          <a:effectLst/>
                        </a:rPr>
                        <a:t>Revenue @ 15%</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5,625,000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48,000,000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216,000,000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61606819"/>
                  </a:ext>
                </a:extLst>
              </a:tr>
              <a:tr h="314792">
                <a:tc>
                  <a:txBody>
                    <a:bodyPr/>
                    <a:lstStyle/>
                    <a:p>
                      <a:pPr algn="l" fontAlgn="b"/>
                      <a:r>
                        <a:rPr lang="en-US" sz="1400" b="1" u="none" strike="noStrike" dirty="0">
                          <a:solidFill>
                            <a:schemeClr val="tx1"/>
                          </a:solidFill>
                          <a:effectLst/>
                        </a:rPr>
                        <a:t>Gross profit</a:t>
                      </a:r>
                      <a:endParaRPr lang="en-US" sz="1400" b="1" i="0" u="none" strike="noStrike" dirty="0">
                        <a:solidFill>
                          <a:schemeClr val="tx1"/>
                        </a:solidFill>
                        <a:effectLst/>
                        <a:latin typeface="+mn-lt"/>
                      </a:endParaRPr>
                    </a:p>
                  </a:txBody>
                  <a:tcPr marL="288000" anchor="b"/>
                </a:tc>
                <a:tc>
                  <a:txBody>
                    <a:bodyPr/>
                    <a:lstStyle/>
                    <a:p>
                      <a:pPr algn="r" fontAlgn="b"/>
                      <a:r>
                        <a:rPr lang="en-US" sz="1400" b="1" u="none" strike="noStrike" dirty="0">
                          <a:solidFill>
                            <a:schemeClr val="tx1"/>
                          </a:solidFill>
                          <a:effectLst/>
                        </a:rPr>
                        <a:t>5,625,000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48,000,000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216,000,000</a:t>
                      </a:r>
                      <a:endParaRPr lang="en-US" sz="1400" b="1"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365120011"/>
                  </a:ext>
                </a:extLst>
              </a:tr>
              <a:tr h="314792">
                <a:tc>
                  <a:txBody>
                    <a:bodyPr/>
                    <a:lstStyle/>
                    <a:p>
                      <a:pPr algn="l" fontAlgn="b"/>
                      <a:r>
                        <a:rPr lang="en-US" sz="1400" b="0" u="none" strike="noStrike" dirty="0">
                          <a:solidFill>
                            <a:schemeClr val="tx1"/>
                          </a:solidFill>
                          <a:effectLst/>
                        </a:rPr>
                        <a:t>Expenses</a:t>
                      </a:r>
                      <a:endParaRPr lang="en-US" sz="1400" b="0" i="0" u="none" strike="noStrike" dirty="0">
                        <a:solidFill>
                          <a:schemeClr val="tx1"/>
                        </a:solidFill>
                        <a:effectLst/>
                        <a:latin typeface="+mn-lt"/>
                      </a:endParaRPr>
                    </a:p>
                  </a:txBody>
                  <a:tcPr marL="288000"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241422160"/>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Sales &amp; marketing</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5,062,500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38,400,000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151,200,000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70%</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662407092"/>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Customer service</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1,687,500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9,600,000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21,600,000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10%</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806368409"/>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Product development</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562,500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10,800,000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5%</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879688327"/>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Research</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281,250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4,320,000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2%</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613433075"/>
                  </a:ext>
                </a:extLst>
              </a:tr>
              <a:tr h="314792">
                <a:tc>
                  <a:txBody>
                    <a:bodyPr/>
                    <a:lstStyle/>
                    <a:p>
                      <a:pPr algn="l" fontAlgn="b"/>
                      <a:r>
                        <a:rPr lang="en-US" sz="1400" b="1" u="none" strike="noStrike" dirty="0">
                          <a:solidFill>
                            <a:schemeClr val="tx1"/>
                          </a:solidFill>
                          <a:effectLst/>
                        </a:rPr>
                        <a:t>Total expenses</a:t>
                      </a:r>
                      <a:endParaRPr lang="en-US" sz="1400" b="1" i="0" u="none" strike="noStrike" dirty="0">
                        <a:solidFill>
                          <a:schemeClr val="tx1"/>
                        </a:solidFill>
                        <a:effectLst/>
                        <a:latin typeface="+mn-lt"/>
                      </a:endParaRPr>
                    </a:p>
                  </a:txBody>
                  <a:tcPr marL="288000" anchor="b"/>
                </a:tc>
                <a:tc>
                  <a:txBody>
                    <a:bodyPr/>
                    <a:lstStyle/>
                    <a:p>
                      <a:pPr algn="r" fontAlgn="b"/>
                      <a:r>
                        <a:rPr lang="en-US" sz="1400" b="1" u="none" strike="noStrike" dirty="0">
                          <a:solidFill>
                            <a:schemeClr val="tx1"/>
                          </a:solidFill>
                          <a:effectLst/>
                        </a:rPr>
                        <a:t>7,593,750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52,800,000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187,920,000</a:t>
                      </a:r>
                      <a:endParaRPr lang="en-US" sz="1400" b="1"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301145645"/>
                  </a:ext>
                </a:extLst>
              </a:tr>
            </a:tbl>
          </a:graphicData>
        </a:graphic>
      </p:graphicFrame>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365125"/>
            <a:ext cx="10515600" cy="1325563"/>
          </a:xfrm>
        </p:spPr>
        <p:txBody>
          <a:bodyPr/>
          <a:lstStyle/>
          <a:p>
            <a:r>
              <a:rPr lang="en-US" dirty="0"/>
              <a:t>Financials</a:t>
            </a:r>
          </a:p>
        </p:txBody>
      </p:sp>
      <p:sp>
        <p:nvSpPr>
          <p:cNvPr id="2" name="Date Placeholder 1">
            <a:extLst>
              <a:ext uri="{FF2B5EF4-FFF2-40B4-BE49-F238E27FC236}">
                <a16:creationId xmlns:a16="http://schemas.microsoft.com/office/drawing/2014/main" id="{896B568C-56CE-45B6-8812-96D377251733}"/>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566997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dirty="0"/>
              <a:t>Meet </a:t>
            </a:r>
            <a:r>
              <a:rPr lang="en-US"/>
              <a:t>the team </a:t>
            </a:r>
            <a:endParaRPr lang="en-US" dirty="0"/>
          </a:p>
        </p:txBody>
      </p:sp>
      <p:pic>
        <p:nvPicPr>
          <p:cNvPr id="36" name="Picture Placeholder 35" descr="team member">
            <a:extLst>
              <a:ext uri="{FF2B5EF4-FFF2-40B4-BE49-F238E27FC236}">
                <a16:creationId xmlns:a16="http://schemas.microsoft.com/office/drawing/2014/main" id="{9E4C54D5-D090-422D-B13C-A07DDD8192B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5830" r="5830"/>
          <a:stretch/>
        </p:blipFill>
        <p:spPr>
          <a:xfrm>
            <a:off x="1335515" y="1717141"/>
            <a:ext cx="2286000" cy="1554480"/>
          </a:xfrm>
        </p:spPr>
      </p:pic>
      <p:sp>
        <p:nvSpPr>
          <p:cNvPr id="4" name="Text Placeholder 3">
            <a:extLst>
              <a:ext uri="{FF2B5EF4-FFF2-40B4-BE49-F238E27FC236}">
                <a16:creationId xmlns:a16="http://schemas.microsoft.com/office/drawing/2014/main" id="{64EF81C6-722A-40A9-982F-7A77D2F184CA}"/>
              </a:ext>
            </a:extLst>
          </p:cNvPr>
          <p:cNvSpPr>
            <a:spLocks noGrp="1"/>
          </p:cNvSpPr>
          <p:nvPr>
            <p:ph type="body" sz="quarter" idx="14"/>
          </p:nvPr>
        </p:nvSpPr>
        <p:spPr>
          <a:xfrm>
            <a:off x="1335515" y="3323013"/>
            <a:ext cx="2286000" cy="274320"/>
          </a:xfrm>
        </p:spPr>
        <p:txBody>
          <a:bodyPr/>
          <a:lstStyle/>
          <a:p>
            <a:r>
              <a:rPr lang="en-US" dirty="0"/>
              <a:t>Takuma Hayashi</a:t>
            </a:r>
          </a:p>
        </p:txBody>
      </p:sp>
      <p:sp>
        <p:nvSpPr>
          <p:cNvPr id="5" name="Text Placeholder 4">
            <a:extLst>
              <a:ext uri="{FF2B5EF4-FFF2-40B4-BE49-F238E27FC236}">
                <a16:creationId xmlns:a16="http://schemas.microsoft.com/office/drawing/2014/main" id="{6D252CED-07CE-47F9-AFAC-1774B6608CE7}"/>
              </a:ext>
            </a:extLst>
          </p:cNvPr>
          <p:cNvSpPr>
            <a:spLocks noGrp="1"/>
          </p:cNvSpPr>
          <p:nvPr>
            <p:ph type="body" sz="quarter" idx="15"/>
          </p:nvPr>
        </p:nvSpPr>
        <p:spPr>
          <a:xfrm>
            <a:off x="1335515" y="3610807"/>
            <a:ext cx="2286000" cy="274320"/>
          </a:xfrm>
        </p:spPr>
        <p:txBody>
          <a:bodyPr/>
          <a:lstStyle/>
          <a:p>
            <a:r>
              <a:rPr lang="en-US" dirty="0"/>
              <a:t>President</a:t>
            </a:r>
          </a:p>
          <a:p>
            <a:endParaRPr lang="en-US" dirty="0"/>
          </a:p>
        </p:txBody>
      </p:sp>
      <p:pic>
        <p:nvPicPr>
          <p:cNvPr id="48" name="Picture Placeholder 47" descr="team member">
            <a:extLst>
              <a:ext uri="{FF2B5EF4-FFF2-40B4-BE49-F238E27FC236}">
                <a16:creationId xmlns:a16="http://schemas.microsoft.com/office/drawing/2014/main" id="{7B20D71B-174A-45B0-BF3C-64F4D8803657}"/>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3754036" y="1717537"/>
            <a:ext cx="2286000" cy="1554480"/>
          </a:xfrm>
        </p:spPr>
      </p:pic>
      <p:sp>
        <p:nvSpPr>
          <p:cNvPr id="7" name="Text Placeholder 6">
            <a:extLst>
              <a:ext uri="{FF2B5EF4-FFF2-40B4-BE49-F238E27FC236}">
                <a16:creationId xmlns:a16="http://schemas.microsoft.com/office/drawing/2014/main" id="{BE2A1A84-F1BA-4177-804F-5970391591F6}"/>
              </a:ext>
            </a:extLst>
          </p:cNvPr>
          <p:cNvSpPr>
            <a:spLocks noGrp="1"/>
          </p:cNvSpPr>
          <p:nvPr>
            <p:ph type="body" sz="quarter" idx="17"/>
          </p:nvPr>
        </p:nvSpPr>
        <p:spPr>
          <a:xfrm>
            <a:off x="3754036" y="3323409"/>
            <a:ext cx="2286000" cy="274320"/>
          </a:xfrm>
        </p:spPr>
        <p:txBody>
          <a:bodyPr/>
          <a:lstStyle/>
          <a:p>
            <a:r>
              <a:rPr lang="en-US" dirty="0"/>
              <a:t>Mirjam Nilsson</a:t>
            </a:r>
          </a:p>
        </p:txBody>
      </p:sp>
      <p:sp>
        <p:nvSpPr>
          <p:cNvPr id="8" name="Text Placeholder 7">
            <a:extLst>
              <a:ext uri="{FF2B5EF4-FFF2-40B4-BE49-F238E27FC236}">
                <a16:creationId xmlns:a16="http://schemas.microsoft.com/office/drawing/2014/main" id="{7D345967-F7D2-4D02-9481-357DEB6340B1}"/>
              </a:ext>
            </a:extLst>
          </p:cNvPr>
          <p:cNvSpPr>
            <a:spLocks noGrp="1"/>
          </p:cNvSpPr>
          <p:nvPr>
            <p:ph type="body" sz="quarter" idx="18"/>
          </p:nvPr>
        </p:nvSpPr>
        <p:spPr>
          <a:xfrm>
            <a:off x="3754036" y="3611203"/>
            <a:ext cx="2286000" cy="274320"/>
          </a:xfrm>
        </p:spPr>
        <p:txBody>
          <a:bodyPr/>
          <a:lstStyle/>
          <a:p>
            <a:r>
              <a:rPr lang="en-US" dirty="0"/>
              <a:t>Chief Executive Officer</a:t>
            </a:r>
          </a:p>
        </p:txBody>
      </p:sp>
      <p:pic>
        <p:nvPicPr>
          <p:cNvPr id="50" name="Picture Placeholder 49" descr="team member">
            <a:extLst>
              <a:ext uri="{FF2B5EF4-FFF2-40B4-BE49-F238E27FC236}">
                <a16:creationId xmlns:a16="http://schemas.microsoft.com/office/drawing/2014/main" id="{DCB8CB4C-3103-4223-8AC8-CBDAF9BEAD77}"/>
              </a:ext>
            </a:extLst>
          </p:cNvPr>
          <p:cNvPicPr>
            <a:picLocks noGrp="1" noChangeAspect="1"/>
          </p:cNvPicPr>
          <p:nvPr>
            <p:ph type="pic" sz="quarter" idx="19"/>
          </p:nvPr>
        </p:nvPicPr>
        <p:blipFill rotWithShape="1">
          <a:blip r:embed="rId4" cstate="screen">
            <a:extLst>
              <a:ext uri="{28A0092B-C50C-407E-A947-70E740481C1C}">
                <a14:useLocalDpi xmlns:a14="http://schemas.microsoft.com/office/drawing/2010/main" val="0"/>
              </a:ext>
            </a:extLst>
          </a:blip>
          <a:srcRect/>
          <a:stretch/>
        </p:blipFill>
        <p:spPr>
          <a:xfrm>
            <a:off x="6172557" y="1717141"/>
            <a:ext cx="2286000" cy="1554480"/>
          </a:xfrm>
        </p:spPr>
      </p:pic>
      <p:sp>
        <p:nvSpPr>
          <p:cNvPr id="12" name="Text Placeholder 11">
            <a:extLst>
              <a:ext uri="{FF2B5EF4-FFF2-40B4-BE49-F238E27FC236}">
                <a16:creationId xmlns:a16="http://schemas.microsoft.com/office/drawing/2014/main" id="{B7624EB2-CC13-4A85-BC99-25F6B52BA82F}"/>
              </a:ext>
            </a:extLst>
          </p:cNvPr>
          <p:cNvSpPr>
            <a:spLocks noGrp="1"/>
          </p:cNvSpPr>
          <p:nvPr>
            <p:ph type="body" sz="quarter" idx="20"/>
          </p:nvPr>
        </p:nvSpPr>
        <p:spPr>
          <a:xfrm>
            <a:off x="6172557" y="3323013"/>
            <a:ext cx="2286000" cy="274320"/>
          </a:xfrm>
        </p:spPr>
        <p:txBody>
          <a:bodyPr/>
          <a:lstStyle/>
          <a:p>
            <a:r>
              <a:rPr lang="en-US" dirty="0"/>
              <a:t>Flora Berggren</a:t>
            </a:r>
          </a:p>
        </p:txBody>
      </p:sp>
      <p:sp>
        <p:nvSpPr>
          <p:cNvPr id="13" name="Text Placeholder 12">
            <a:extLst>
              <a:ext uri="{FF2B5EF4-FFF2-40B4-BE49-F238E27FC236}">
                <a16:creationId xmlns:a16="http://schemas.microsoft.com/office/drawing/2014/main" id="{8D78550E-BA78-433F-8276-20FB7C1D1023}"/>
              </a:ext>
            </a:extLst>
          </p:cNvPr>
          <p:cNvSpPr>
            <a:spLocks noGrp="1"/>
          </p:cNvSpPr>
          <p:nvPr>
            <p:ph type="body" sz="quarter" idx="21"/>
          </p:nvPr>
        </p:nvSpPr>
        <p:spPr>
          <a:xfrm>
            <a:off x="6172557" y="3610807"/>
            <a:ext cx="2286000" cy="274320"/>
          </a:xfrm>
        </p:spPr>
        <p:txBody>
          <a:bodyPr/>
          <a:lstStyle/>
          <a:p>
            <a:r>
              <a:rPr lang="en-US" dirty="0"/>
              <a:t>Chief Operations Officer</a:t>
            </a:r>
          </a:p>
        </p:txBody>
      </p:sp>
      <p:pic>
        <p:nvPicPr>
          <p:cNvPr id="52" name="Picture Placeholder 51" descr="team member">
            <a:extLst>
              <a:ext uri="{FF2B5EF4-FFF2-40B4-BE49-F238E27FC236}">
                <a16:creationId xmlns:a16="http://schemas.microsoft.com/office/drawing/2014/main" id="{C201E412-C8EC-41D7-AEE5-689904CD6CA9}"/>
              </a:ext>
            </a:extLst>
          </p:cNvPr>
          <p:cNvPicPr>
            <a:picLocks noGrp="1" noChangeAspect="1"/>
          </p:cNvPicPr>
          <p:nvPr>
            <p:ph type="pic" sz="quarter" idx="22"/>
          </p:nvPr>
        </p:nvPicPr>
        <p:blipFill rotWithShape="1">
          <a:blip r:embed="rId5" cstate="screen">
            <a:extLst>
              <a:ext uri="{28A0092B-C50C-407E-A947-70E740481C1C}">
                <a14:useLocalDpi xmlns:a14="http://schemas.microsoft.com/office/drawing/2010/main" val="0"/>
              </a:ext>
            </a:extLst>
          </a:blip>
          <a:srcRect/>
          <a:stretch/>
        </p:blipFill>
        <p:spPr>
          <a:xfrm>
            <a:off x="8578378" y="1717141"/>
            <a:ext cx="2286000" cy="1554480"/>
          </a:xfrm>
        </p:spPr>
      </p:pic>
      <p:sp>
        <p:nvSpPr>
          <p:cNvPr id="15" name="Text Placeholder 14">
            <a:extLst>
              <a:ext uri="{FF2B5EF4-FFF2-40B4-BE49-F238E27FC236}">
                <a16:creationId xmlns:a16="http://schemas.microsoft.com/office/drawing/2014/main" id="{A53046BF-4D73-4601-8969-6B614639B925}"/>
              </a:ext>
            </a:extLst>
          </p:cNvPr>
          <p:cNvSpPr>
            <a:spLocks noGrp="1"/>
          </p:cNvSpPr>
          <p:nvPr>
            <p:ph type="body" sz="quarter" idx="23"/>
          </p:nvPr>
        </p:nvSpPr>
        <p:spPr>
          <a:xfrm>
            <a:off x="8578378" y="3323013"/>
            <a:ext cx="2286000" cy="274320"/>
          </a:xfrm>
        </p:spPr>
        <p:txBody>
          <a:bodyPr/>
          <a:lstStyle/>
          <a:p>
            <a:r>
              <a:rPr lang="en-US" dirty="0"/>
              <a:t>Rajesh Santoshi</a:t>
            </a:r>
          </a:p>
        </p:txBody>
      </p:sp>
      <p:sp>
        <p:nvSpPr>
          <p:cNvPr id="16" name="Text Placeholder 15">
            <a:extLst>
              <a:ext uri="{FF2B5EF4-FFF2-40B4-BE49-F238E27FC236}">
                <a16:creationId xmlns:a16="http://schemas.microsoft.com/office/drawing/2014/main" id="{57CE92C3-56EA-4ABB-8A65-E3E48BE85EFC}"/>
              </a:ext>
            </a:extLst>
          </p:cNvPr>
          <p:cNvSpPr>
            <a:spLocks noGrp="1"/>
          </p:cNvSpPr>
          <p:nvPr>
            <p:ph type="body" sz="quarter" idx="24"/>
          </p:nvPr>
        </p:nvSpPr>
        <p:spPr>
          <a:xfrm>
            <a:off x="8578378" y="3610807"/>
            <a:ext cx="2286000" cy="274320"/>
          </a:xfrm>
        </p:spPr>
        <p:txBody>
          <a:bodyPr/>
          <a:lstStyle/>
          <a:p>
            <a:r>
              <a:rPr lang="en-US" dirty="0"/>
              <a:t>VP Marketing</a:t>
            </a:r>
          </a:p>
        </p:txBody>
      </p:sp>
      <p:pic>
        <p:nvPicPr>
          <p:cNvPr id="62" name="Picture Placeholder 61" descr="team member">
            <a:extLst>
              <a:ext uri="{FF2B5EF4-FFF2-40B4-BE49-F238E27FC236}">
                <a16:creationId xmlns:a16="http://schemas.microsoft.com/office/drawing/2014/main" id="{CE12BE08-AB8A-4DF2-9817-BFFF3974B2ED}"/>
              </a:ext>
            </a:extLst>
          </p:cNvPr>
          <p:cNvPicPr>
            <a:picLocks noGrp="1" noChangeAspect="1"/>
          </p:cNvPicPr>
          <p:nvPr>
            <p:ph type="pic" sz="quarter" idx="25"/>
          </p:nvPr>
        </p:nvPicPr>
        <p:blipFill rotWithShape="1">
          <a:blip r:embed="rId6" cstate="screen">
            <a:extLst>
              <a:ext uri="{28A0092B-C50C-407E-A947-70E740481C1C}">
                <a14:useLocalDpi xmlns:a14="http://schemas.microsoft.com/office/drawing/2010/main" val="0"/>
              </a:ext>
            </a:extLst>
          </a:blip>
          <a:srcRect/>
          <a:stretch/>
        </p:blipFill>
        <p:spPr>
          <a:xfrm>
            <a:off x="1325219" y="4131915"/>
            <a:ext cx="2286000" cy="1554480"/>
          </a:xfrm>
        </p:spPr>
      </p:pic>
      <p:sp>
        <p:nvSpPr>
          <p:cNvPr id="18" name="Text Placeholder 17">
            <a:extLst>
              <a:ext uri="{FF2B5EF4-FFF2-40B4-BE49-F238E27FC236}">
                <a16:creationId xmlns:a16="http://schemas.microsoft.com/office/drawing/2014/main" id="{7B5C9F10-7BFD-45C8-894C-36539AA2B7E8}"/>
              </a:ext>
            </a:extLst>
          </p:cNvPr>
          <p:cNvSpPr>
            <a:spLocks noGrp="1"/>
          </p:cNvSpPr>
          <p:nvPr>
            <p:ph type="body" sz="quarter" idx="26"/>
          </p:nvPr>
        </p:nvSpPr>
        <p:spPr>
          <a:xfrm>
            <a:off x="1325219" y="5737787"/>
            <a:ext cx="2286000" cy="274320"/>
          </a:xfrm>
        </p:spPr>
        <p:txBody>
          <a:bodyPr/>
          <a:lstStyle/>
          <a:p>
            <a:r>
              <a:rPr lang="en-US" dirty="0"/>
              <a:t>Graham Barnes</a:t>
            </a:r>
          </a:p>
        </p:txBody>
      </p:sp>
      <p:sp>
        <p:nvSpPr>
          <p:cNvPr id="19" name="Text Placeholder 18">
            <a:extLst>
              <a:ext uri="{FF2B5EF4-FFF2-40B4-BE49-F238E27FC236}">
                <a16:creationId xmlns:a16="http://schemas.microsoft.com/office/drawing/2014/main" id="{9A475929-B501-4051-A883-51997FB22E5D}"/>
              </a:ext>
            </a:extLst>
          </p:cNvPr>
          <p:cNvSpPr>
            <a:spLocks noGrp="1"/>
          </p:cNvSpPr>
          <p:nvPr>
            <p:ph type="body" sz="quarter" idx="27"/>
          </p:nvPr>
        </p:nvSpPr>
        <p:spPr>
          <a:xfrm>
            <a:off x="1325219" y="6025581"/>
            <a:ext cx="2286000" cy="274320"/>
          </a:xfrm>
        </p:spPr>
        <p:txBody>
          <a:bodyPr/>
          <a:lstStyle/>
          <a:p>
            <a:r>
              <a:rPr lang="en-US" dirty="0"/>
              <a:t>VP Product</a:t>
            </a:r>
          </a:p>
        </p:txBody>
      </p:sp>
      <p:pic>
        <p:nvPicPr>
          <p:cNvPr id="64" name="Picture Placeholder 63" descr="team member">
            <a:extLst>
              <a:ext uri="{FF2B5EF4-FFF2-40B4-BE49-F238E27FC236}">
                <a16:creationId xmlns:a16="http://schemas.microsoft.com/office/drawing/2014/main" id="{856B5B80-36DD-4931-BE4E-83EF490A3023}"/>
              </a:ext>
            </a:extLst>
          </p:cNvPr>
          <p:cNvPicPr>
            <a:picLocks noGrp="1" noChangeAspect="1"/>
          </p:cNvPicPr>
          <p:nvPr>
            <p:ph type="pic" sz="quarter" idx="28"/>
          </p:nvPr>
        </p:nvPicPr>
        <p:blipFill rotWithShape="1">
          <a:blip r:embed="rId7" cstate="screen">
            <a:extLst>
              <a:ext uri="{28A0092B-C50C-407E-A947-70E740481C1C}">
                <a14:useLocalDpi xmlns:a14="http://schemas.microsoft.com/office/drawing/2010/main" val="0"/>
              </a:ext>
            </a:extLst>
          </a:blip>
          <a:srcRect/>
          <a:stretch/>
        </p:blipFill>
        <p:spPr>
          <a:xfrm>
            <a:off x="3743740" y="4132311"/>
            <a:ext cx="2286000" cy="1554480"/>
          </a:xfrm>
        </p:spPr>
      </p:pic>
      <p:sp>
        <p:nvSpPr>
          <p:cNvPr id="21" name="Text Placeholder 20">
            <a:extLst>
              <a:ext uri="{FF2B5EF4-FFF2-40B4-BE49-F238E27FC236}">
                <a16:creationId xmlns:a16="http://schemas.microsoft.com/office/drawing/2014/main" id="{E50919A1-17DB-4FF7-9FE7-D206BF1BB6A1}"/>
              </a:ext>
            </a:extLst>
          </p:cNvPr>
          <p:cNvSpPr>
            <a:spLocks noGrp="1"/>
          </p:cNvSpPr>
          <p:nvPr>
            <p:ph type="body" sz="quarter" idx="29"/>
          </p:nvPr>
        </p:nvSpPr>
        <p:spPr>
          <a:xfrm>
            <a:off x="3743740" y="5738183"/>
            <a:ext cx="2286000" cy="274320"/>
          </a:xfrm>
        </p:spPr>
        <p:txBody>
          <a:bodyPr/>
          <a:lstStyle/>
          <a:p>
            <a:r>
              <a:rPr lang="en-US" dirty="0"/>
              <a:t>Rowan Murphy</a:t>
            </a:r>
          </a:p>
        </p:txBody>
      </p:sp>
      <p:sp>
        <p:nvSpPr>
          <p:cNvPr id="22" name="Text Placeholder 21">
            <a:extLst>
              <a:ext uri="{FF2B5EF4-FFF2-40B4-BE49-F238E27FC236}">
                <a16:creationId xmlns:a16="http://schemas.microsoft.com/office/drawing/2014/main" id="{86FAA660-E448-4630-98B9-97106F98E754}"/>
              </a:ext>
            </a:extLst>
          </p:cNvPr>
          <p:cNvSpPr>
            <a:spLocks noGrp="1"/>
          </p:cNvSpPr>
          <p:nvPr>
            <p:ph type="body" sz="quarter" idx="30"/>
          </p:nvPr>
        </p:nvSpPr>
        <p:spPr>
          <a:xfrm>
            <a:off x="3743740" y="6025977"/>
            <a:ext cx="2286000" cy="274320"/>
          </a:xfrm>
        </p:spPr>
        <p:txBody>
          <a:bodyPr/>
          <a:lstStyle/>
          <a:p>
            <a:r>
              <a:rPr lang="en-US" dirty="0"/>
              <a:t>SEO Strategist</a:t>
            </a:r>
          </a:p>
        </p:txBody>
      </p:sp>
      <p:pic>
        <p:nvPicPr>
          <p:cNvPr id="66" name="Picture Placeholder 65" descr="team member">
            <a:extLst>
              <a:ext uri="{FF2B5EF4-FFF2-40B4-BE49-F238E27FC236}">
                <a16:creationId xmlns:a16="http://schemas.microsoft.com/office/drawing/2014/main" id="{70508058-51F1-41B6-9E73-72C7031069A9}"/>
              </a:ext>
            </a:extLst>
          </p:cNvPr>
          <p:cNvPicPr>
            <a:picLocks noGrp="1" noChangeAspect="1"/>
          </p:cNvPicPr>
          <p:nvPr>
            <p:ph type="pic" sz="quarter" idx="31"/>
          </p:nvPr>
        </p:nvPicPr>
        <p:blipFill rotWithShape="1">
          <a:blip r:embed="rId8" cstate="screen">
            <a:extLst>
              <a:ext uri="{28A0092B-C50C-407E-A947-70E740481C1C}">
                <a14:useLocalDpi xmlns:a14="http://schemas.microsoft.com/office/drawing/2010/main" val="0"/>
              </a:ext>
            </a:extLst>
          </a:blip>
          <a:srcRect/>
          <a:stretch/>
        </p:blipFill>
        <p:spPr>
          <a:xfrm>
            <a:off x="6162261" y="4131915"/>
            <a:ext cx="2286000" cy="1554480"/>
          </a:xfrm>
        </p:spPr>
      </p:pic>
      <p:sp>
        <p:nvSpPr>
          <p:cNvPr id="24" name="Text Placeholder 23">
            <a:extLst>
              <a:ext uri="{FF2B5EF4-FFF2-40B4-BE49-F238E27FC236}">
                <a16:creationId xmlns:a16="http://schemas.microsoft.com/office/drawing/2014/main" id="{F8736E34-1376-447A-9E5D-8EE5392AF803}"/>
              </a:ext>
            </a:extLst>
          </p:cNvPr>
          <p:cNvSpPr>
            <a:spLocks noGrp="1"/>
          </p:cNvSpPr>
          <p:nvPr>
            <p:ph type="body" sz="quarter" idx="32"/>
          </p:nvPr>
        </p:nvSpPr>
        <p:spPr>
          <a:xfrm>
            <a:off x="6162261" y="5737787"/>
            <a:ext cx="2286000" cy="274320"/>
          </a:xfrm>
        </p:spPr>
        <p:txBody>
          <a:bodyPr/>
          <a:lstStyle/>
          <a:p>
            <a:r>
              <a:rPr lang="en-US" dirty="0"/>
              <a:t>Elizabeth Moore</a:t>
            </a:r>
          </a:p>
        </p:txBody>
      </p:sp>
      <p:sp>
        <p:nvSpPr>
          <p:cNvPr id="25" name="Text Placeholder 24">
            <a:extLst>
              <a:ext uri="{FF2B5EF4-FFF2-40B4-BE49-F238E27FC236}">
                <a16:creationId xmlns:a16="http://schemas.microsoft.com/office/drawing/2014/main" id="{E2BA780D-D37A-407D-B738-91EC6DFB89EC}"/>
              </a:ext>
            </a:extLst>
          </p:cNvPr>
          <p:cNvSpPr>
            <a:spLocks noGrp="1"/>
          </p:cNvSpPr>
          <p:nvPr>
            <p:ph type="body" sz="quarter" idx="33"/>
          </p:nvPr>
        </p:nvSpPr>
        <p:spPr>
          <a:xfrm>
            <a:off x="6162261" y="6025581"/>
            <a:ext cx="2286000" cy="274320"/>
          </a:xfrm>
        </p:spPr>
        <p:txBody>
          <a:bodyPr/>
          <a:lstStyle/>
          <a:p>
            <a:r>
              <a:rPr lang="en-US" dirty="0"/>
              <a:t>Product Designer</a:t>
            </a:r>
          </a:p>
        </p:txBody>
      </p:sp>
      <p:pic>
        <p:nvPicPr>
          <p:cNvPr id="38" name="Picture Placeholder 37" descr="team member">
            <a:extLst>
              <a:ext uri="{FF2B5EF4-FFF2-40B4-BE49-F238E27FC236}">
                <a16:creationId xmlns:a16="http://schemas.microsoft.com/office/drawing/2014/main" id="{FC93BCCD-E9C1-417C-82F5-BA865F7476F5}"/>
              </a:ext>
            </a:extLst>
          </p:cNvPr>
          <p:cNvPicPr>
            <a:picLocks noGrp="1" noChangeAspect="1"/>
          </p:cNvPicPr>
          <p:nvPr>
            <p:ph type="pic" sz="quarter" idx="34"/>
          </p:nvPr>
        </p:nvPicPr>
        <p:blipFill rotWithShape="1">
          <a:blip r:embed="rId9" cstate="screen">
            <a:extLst>
              <a:ext uri="{28A0092B-C50C-407E-A947-70E740481C1C}">
                <a14:useLocalDpi xmlns:a14="http://schemas.microsoft.com/office/drawing/2010/main" val="0"/>
              </a:ext>
            </a:extLst>
          </a:blip>
          <a:srcRect l="1043" r="1043"/>
          <a:stretch/>
        </p:blipFill>
        <p:spPr>
          <a:xfrm>
            <a:off x="8580782" y="4131915"/>
            <a:ext cx="2286000" cy="1554480"/>
          </a:xfrm>
        </p:spPr>
      </p:pic>
      <p:sp>
        <p:nvSpPr>
          <p:cNvPr id="27" name="Text Placeholder 26">
            <a:extLst>
              <a:ext uri="{FF2B5EF4-FFF2-40B4-BE49-F238E27FC236}">
                <a16:creationId xmlns:a16="http://schemas.microsoft.com/office/drawing/2014/main" id="{09A4AAAD-175A-4F7C-ABD7-61F9464060C3}"/>
              </a:ext>
            </a:extLst>
          </p:cNvPr>
          <p:cNvSpPr>
            <a:spLocks noGrp="1"/>
          </p:cNvSpPr>
          <p:nvPr>
            <p:ph type="body" sz="quarter" idx="35"/>
          </p:nvPr>
        </p:nvSpPr>
        <p:spPr>
          <a:xfrm>
            <a:off x="8580782" y="5737787"/>
            <a:ext cx="2286000" cy="274320"/>
          </a:xfrm>
        </p:spPr>
        <p:txBody>
          <a:bodyPr/>
          <a:lstStyle/>
          <a:p>
            <a:r>
              <a:rPr lang="en-US" dirty="0"/>
              <a:t>Robin Kline</a:t>
            </a:r>
          </a:p>
        </p:txBody>
      </p:sp>
      <p:sp>
        <p:nvSpPr>
          <p:cNvPr id="28" name="Text Placeholder 27">
            <a:extLst>
              <a:ext uri="{FF2B5EF4-FFF2-40B4-BE49-F238E27FC236}">
                <a16:creationId xmlns:a16="http://schemas.microsoft.com/office/drawing/2014/main" id="{31E24436-B6FE-438F-ACAF-6739CA24BD54}"/>
              </a:ext>
            </a:extLst>
          </p:cNvPr>
          <p:cNvSpPr>
            <a:spLocks noGrp="1"/>
          </p:cNvSpPr>
          <p:nvPr>
            <p:ph type="body" sz="quarter" idx="36"/>
          </p:nvPr>
        </p:nvSpPr>
        <p:spPr>
          <a:xfrm>
            <a:off x="8580782" y="6025581"/>
            <a:ext cx="2286000" cy="274320"/>
          </a:xfrm>
        </p:spPr>
        <p:txBody>
          <a:bodyPr/>
          <a:lstStyle/>
          <a:p>
            <a:r>
              <a:rPr lang="en-US" dirty="0"/>
              <a:t>Content Developer</a:t>
            </a:r>
          </a:p>
        </p:txBody>
      </p:sp>
      <p:sp>
        <p:nvSpPr>
          <p:cNvPr id="67" name="Date Placeholder 66">
            <a:extLst>
              <a:ext uri="{FF2B5EF4-FFF2-40B4-BE49-F238E27FC236}">
                <a16:creationId xmlns:a16="http://schemas.microsoft.com/office/drawing/2014/main" id="{EB0B9CD2-8060-4E74-BBD4-61FE9496A4AA}"/>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68" name="Footer Placeholder 67">
            <a:extLst>
              <a:ext uri="{FF2B5EF4-FFF2-40B4-BE49-F238E27FC236}">
                <a16:creationId xmlns:a16="http://schemas.microsoft.com/office/drawing/2014/main" id="{32D36052-49CF-45DE-941C-561DE743A038}"/>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69" name="Slide Number Placeholder 68">
            <a:extLst>
              <a:ext uri="{FF2B5EF4-FFF2-40B4-BE49-F238E27FC236}">
                <a16:creationId xmlns:a16="http://schemas.microsoft.com/office/drawing/2014/main" id="{248679DD-A4C4-45D2-8ABD-48C2DF4B509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1642670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D8D0-7C44-4732-91C9-B21B9AC8E4C2}"/>
              </a:ext>
            </a:extLst>
          </p:cNvPr>
          <p:cNvSpPr>
            <a:spLocks noGrp="1"/>
          </p:cNvSpPr>
          <p:nvPr>
            <p:ph type="title"/>
          </p:nvPr>
        </p:nvSpPr>
        <p:spPr>
          <a:xfrm>
            <a:off x="838200" y="365125"/>
            <a:ext cx="10515600" cy="1325563"/>
          </a:xfrm>
        </p:spPr>
        <p:txBody>
          <a:bodyPr/>
          <a:lstStyle/>
          <a:p>
            <a:r>
              <a:rPr lang="en-US" dirty="0"/>
              <a:t>Funding</a:t>
            </a:r>
          </a:p>
        </p:txBody>
      </p:sp>
      <p:graphicFrame>
        <p:nvGraphicFramePr>
          <p:cNvPr id="67" name="Content Placeholder 66" descr="pie chart&#10;">
            <a:extLst>
              <a:ext uri="{FF2B5EF4-FFF2-40B4-BE49-F238E27FC236}">
                <a16:creationId xmlns:a16="http://schemas.microsoft.com/office/drawing/2014/main" id="{AA045870-9881-4BA5-8874-8A33E086FC97}"/>
              </a:ext>
            </a:extLst>
          </p:cNvPr>
          <p:cNvGraphicFramePr>
            <a:graphicFrameLocks noGrp="1"/>
          </p:cNvGraphicFramePr>
          <p:nvPr>
            <p:ph sz="quarter" idx="28"/>
            <p:extLst>
              <p:ext uri="{D42A27DB-BD31-4B8C-83A1-F6EECF244321}">
                <p14:modId xmlns:p14="http://schemas.microsoft.com/office/powerpoint/2010/main" val="2443093321"/>
              </p:ext>
            </p:extLst>
          </p:nvPr>
        </p:nvGraphicFramePr>
        <p:xfrm>
          <a:off x="1138238" y="1860550"/>
          <a:ext cx="1819275" cy="1517650"/>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 Placeholder 5">
            <a:extLst>
              <a:ext uri="{FF2B5EF4-FFF2-40B4-BE49-F238E27FC236}">
                <a16:creationId xmlns:a16="http://schemas.microsoft.com/office/drawing/2014/main" id="{B9591F81-46FD-4828-81C8-D99A0E427CE8}"/>
              </a:ext>
            </a:extLst>
          </p:cNvPr>
          <p:cNvSpPr>
            <a:spLocks noGrp="1"/>
          </p:cNvSpPr>
          <p:nvPr>
            <p:ph type="body" sz="quarter" idx="13"/>
          </p:nvPr>
        </p:nvSpPr>
        <p:spPr>
          <a:xfrm>
            <a:off x="1018637" y="3444752"/>
            <a:ext cx="2057400" cy="640080"/>
          </a:xfrm>
        </p:spPr>
        <p:txBody>
          <a:bodyPr/>
          <a:lstStyle/>
          <a:p>
            <a:r>
              <a:rPr lang="en-US" dirty="0"/>
              <a:t>Properties</a:t>
            </a:r>
          </a:p>
        </p:txBody>
      </p:sp>
      <p:sp>
        <p:nvSpPr>
          <p:cNvPr id="7" name="Text Placeholder 6">
            <a:extLst>
              <a:ext uri="{FF2B5EF4-FFF2-40B4-BE49-F238E27FC236}">
                <a16:creationId xmlns:a16="http://schemas.microsoft.com/office/drawing/2014/main" id="{B573668D-D441-448B-A876-E948323DD02A}"/>
              </a:ext>
            </a:extLst>
          </p:cNvPr>
          <p:cNvSpPr>
            <a:spLocks noGrp="1"/>
          </p:cNvSpPr>
          <p:nvPr>
            <p:ph type="body" sz="quarter" idx="14"/>
          </p:nvPr>
        </p:nvSpPr>
        <p:spPr>
          <a:xfrm>
            <a:off x="1034480" y="4110604"/>
            <a:ext cx="2057400" cy="365760"/>
          </a:xfrm>
        </p:spPr>
        <p:txBody>
          <a:bodyPr/>
          <a:lstStyle/>
          <a:p>
            <a:r>
              <a:rPr lang="en-US" dirty="0"/>
              <a:t>$12,000</a:t>
            </a:r>
          </a:p>
        </p:txBody>
      </p:sp>
      <p:sp>
        <p:nvSpPr>
          <p:cNvPr id="8" name="Text Placeholder 7">
            <a:extLst>
              <a:ext uri="{FF2B5EF4-FFF2-40B4-BE49-F238E27FC236}">
                <a16:creationId xmlns:a16="http://schemas.microsoft.com/office/drawing/2014/main" id="{AC2417B2-247E-4322-AAF8-8335A2356E60}"/>
              </a:ext>
            </a:extLst>
          </p:cNvPr>
          <p:cNvSpPr>
            <a:spLocks noGrp="1"/>
          </p:cNvSpPr>
          <p:nvPr>
            <p:ph type="body" sz="quarter" idx="15"/>
          </p:nvPr>
        </p:nvSpPr>
        <p:spPr>
          <a:xfrm>
            <a:off x="1034480" y="4483110"/>
            <a:ext cx="2057400" cy="914400"/>
          </a:xfrm>
        </p:spPr>
        <p:txBody>
          <a:bodyPr/>
          <a:lstStyle/>
          <a:p>
            <a:r>
              <a:rPr lang="en-ZA" dirty="0"/>
              <a:t>Revenue obtained from property rentals</a:t>
            </a:r>
          </a:p>
        </p:txBody>
      </p:sp>
      <p:graphicFrame>
        <p:nvGraphicFramePr>
          <p:cNvPr id="69" name="Content Placeholder 68" descr="pie chart">
            <a:extLst>
              <a:ext uri="{FF2B5EF4-FFF2-40B4-BE49-F238E27FC236}">
                <a16:creationId xmlns:a16="http://schemas.microsoft.com/office/drawing/2014/main" id="{582BFE2E-20FC-4568-B7CE-0689CB43A018}"/>
              </a:ext>
            </a:extLst>
          </p:cNvPr>
          <p:cNvGraphicFramePr>
            <a:graphicFrameLocks noGrp="1"/>
          </p:cNvGraphicFramePr>
          <p:nvPr>
            <p:ph sz="quarter" idx="29"/>
            <p:extLst>
              <p:ext uri="{D42A27DB-BD31-4B8C-83A1-F6EECF244321}">
                <p14:modId xmlns:p14="http://schemas.microsoft.com/office/powerpoint/2010/main" val="760304465"/>
              </p:ext>
            </p:extLst>
          </p:nvPr>
        </p:nvGraphicFramePr>
        <p:xfrm>
          <a:off x="3859213" y="1860550"/>
          <a:ext cx="1819275" cy="151765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 Placeholder 9">
            <a:extLst>
              <a:ext uri="{FF2B5EF4-FFF2-40B4-BE49-F238E27FC236}">
                <a16:creationId xmlns:a16="http://schemas.microsoft.com/office/drawing/2014/main" id="{7EB22339-E1B7-4BAF-86A1-6D1908793E72}"/>
              </a:ext>
            </a:extLst>
          </p:cNvPr>
          <p:cNvSpPr>
            <a:spLocks noGrp="1"/>
          </p:cNvSpPr>
          <p:nvPr>
            <p:ph type="body" sz="quarter" idx="17"/>
          </p:nvPr>
        </p:nvSpPr>
        <p:spPr>
          <a:xfrm>
            <a:off x="3740615" y="3444752"/>
            <a:ext cx="2057400" cy="640080"/>
          </a:xfrm>
        </p:spPr>
        <p:txBody>
          <a:bodyPr/>
          <a:lstStyle/>
          <a:p>
            <a:r>
              <a:rPr lang="en-US" dirty="0"/>
              <a:t>Angel investments</a:t>
            </a:r>
          </a:p>
        </p:txBody>
      </p:sp>
      <p:sp>
        <p:nvSpPr>
          <p:cNvPr id="11" name="Text Placeholder 10">
            <a:extLst>
              <a:ext uri="{FF2B5EF4-FFF2-40B4-BE49-F238E27FC236}">
                <a16:creationId xmlns:a16="http://schemas.microsoft.com/office/drawing/2014/main" id="{04C8C9CC-C95E-48C8-A0B6-E5A02D03ACEC}"/>
              </a:ext>
            </a:extLst>
          </p:cNvPr>
          <p:cNvSpPr>
            <a:spLocks noGrp="1"/>
          </p:cNvSpPr>
          <p:nvPr>
            <p:ph type="body" sz="quarter" idx="18"/>
          </p:nvPr>
        </p:nvSpPr>
        <p:spPr>
          <a:xfrm>
            <a:off x="3756458" y="4110604"/>
            <a:ext cx="2057400" cy="365760"/>
          </a:xfrm>
        </p:spPr>
        <p:txBody>
          <a:bodyPr/>
          <a:lstStyle/>
          <a:p>
            <a:r>
              <a:rPr lang="en-US" dirty="0"/>
              <a:t>$14,000</a:t>
            </a:r>
          </a:p>
        </p:txBody>
      </p:sp>
      <p:sp>
        <p:nvSpPr>
          <p:cNvPr id="12" name="Text Placeholder 11">
            <a:extLst>
              <a:ext uri="{FF2B5EF4-FFF2-40B4-BE49-F238E27FC236}">
                <a16:creationId xmlns:a16="http://schemas.microsoft.com/office/drawing/2014/main" id="{2B2A538C-BC0B-4467-B346-64F5C21F4D09}"/>
              </a:ext>
            </a:extLst>
          </p:cNvPr>
          <p:cNvSpPr>
            <a:spLocks noGrp="1"/>
          </p:cNvSpPr>
          <p:nvPr>
            <p:ph type="body" sz="quarter" idx="19"/>
          </p:nvPr>
        </p:nvSpPr>
        <p:spPr>
          <a:xfrm>
            <a:off x="3756458" y="4483110"/>
            <a:ext cx="2057400" cy="914400"/>
          </a:xfrm>
        </p:spPr>
        <p:txBody>
          <a:bodyPr/>
          <a:lstStyle/>
          <a:p>
            <a:r>
              <a:rPr lang="en-ZA" dirty="0"/>
              <a:t>Amount obtained through other investors</a:t>
            </a:r>
          </a:p>
        </p:txBody>
      </p:sp>
      <p:graphicFrame>
        <p:nvGraphicFramePr>
          <p:cNvPr id="73" name="Content Placeholder 72" descr="pie chart&#10;">
            <a:extLst>
              <a:ext uri="{FF2B5EF4-FFF2-40B4-BE49-F238E27FC236}">
                <a16:creationId xmlns:a16="http://schemas.microsoft.com/office/drawing/2014/main" id="{68248CE2-5C3F-4635-AC63-6CD1ACD149C1}"/>
              </a:ext>
            </a:extLst>
          </p:cNvPr>
          <p:cNvGraphicFramePr>
            <a:graphicFrameLocks noGrp="1"/>
          </p:cNvGraphicFramePr>
          <p:nvPr>
            <p:ph sz="quarter" idx="30"/>
            <p:extLst>
              <p:ext uri="{D42A27DB-BD31-4B8C-83A1-F6EECF244321}">
                <p14:modId xmlns:p14="http://schemas.microsoft.com/office/powerpoint/2010/main" val="2085284770"/>
              </p:ext>
            </p:extLst>
          </p:nvPr>
        </p:nvGraphicFramePr>
        <p:xfrm>
          <a:off x="6550025" y="1860550"/>
          <a:ext cx="1819275" cy="1517650"/>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 Placeholder 13">
            <a:extLst>
              <a:ext uri="{FF2B5EF4-FFF2-40B4-BE49-F238E27FC236}">
                <a16:creationId xmlns:a16="http://schemas.microsoft.com/office/drawing/2014/main" id="{53BC28C1-3A73-4021-AAF4-A81999E0F6B8}"/>
              </a:ext>
            </a:extLst>
          </p:cNvPr>
          <p:cNvSpPr>
            <a:spLocks noGrp="1"/>
          </p:cNvSpPr>
          <p:nvPr>
            <p:ph type="body" sz="quarter" idx="21"/>
          </p:nvPr>
        </p:nvSpPr>
        <p:spPr>
          <a:xfrm>
            <a:off x="6430908" y="3444752"/>
            <a:ext cx="2057400" cy="640080"/>
          </a:xfrm>
        </p:spPr>
        <p:txBody>
          <a:bodyPr/>
          <a:lstStyle/>
          <a:p>
            <a:r>
              <a:rPr lang="en-US" dirty="0"/>
              <a:t>Cash</a:t>
            </a:r>
          </a:p>
        </p:txBody>
      </p:sp>
      <p:sp>
        <p:nvSpPr>
          <p:cNvPr id="15" name="Text Placeholder 14">
            <a:extLst>
              <a:ext uri="{FF2B5EF4-FFF2-40B4-BE49-F238E27FC236}">
                <a16:creationId xmlns:a16="http://schemas.microsoft.com/office/drawing/2014/main" id="{69BEFDA3-794A-4D5C-98B3-2EFB26BB9133}"/>
              </a:ext>
            </a:extLst>
          </p:cNvPr>
          <p:cNvSpPr>
            <a:spLocks noGrp="1"/>
          </p:cNvSpPr>
          <p:nvPr>
            <p:ph type="body" sz="quarter" idx="22"/>
          </p:nvPr>
        </p:nvSpPr>
        <p:spPr>
          <a:xfrm>
            <a:off x="6430908" y="4110604"/>
            <a:ext cx="2057400" cy="365760"/>
          </a:xfrm>
        </p:spPr>
        <p:txBody>
          <a:bodyPr/>
          <a:lstStyle/>
          <a:p>
            <a:r>
              <a:rPr lang="en-US" dirty="0"/>
              <a:t>$32,000</a:t>
            </a:r>
          </a:p>
        </p:txBody>
      </p:sp>
      <p:sp>
        <p:nvSpPr>
          <p:cNvPr id="16" name="Text Placeholder 15">
            <a:extLst>
              <a:ext uri="{FF2B5EF4-FFF2-40B4-BE49-F238E27FC236}">
                <a16:creationId xmlns:a16="http://schemas.microsoft.com/office/drawing/2014/main" id="{82EDBC89-40BC-4659-8C15-4E83DB9AF5D1}"/>
              </a:ext>
            </a:extLst>
          </p:cNvPr>
          <p:cNvSpPr>
            <a:spLocks noGrp="1"/>
          </p:cNvSpPr>
          <p:nvPr>
            <p:ph type="body" sz="quarter" idx="23"/>
          </p:nvPr>
        </p:nvSpPr>
        <p:spPr>
          <a:xfrm>
            <a:off x="6430908" y="4483110"/>
            <a:ext cx="2057400" cy="914400"/>
          </a:xfrm>
        </p:spPr>
        <p:txBody>
          <a:bodyPr/>
          <a:lstStyle/>
          <a:p>
            <a:r>
              <a:rPr lang="en-ZA" noProof="1"/>
              <a:t>Liquid cash we have on hand</a:t>
            </a:r>
          </a:p>
        </p:txBody>
      </p:sp>
      <p:graphicFrame>
        <p:nvGraphicFramePr>
          <p:cNvPr id="75" name="Content Placeholder 74" descr="pie chart&#10;">
            <a:extLst>
              <a:ext uri="{FF2B5EF4-FFF2-40B4-BE49-F238E27FC236}">
                <a16:creationId xmlns:a16="http://schemas.microsoft.com/office/drawing/2014/main" id="{DBDA1AAB-5DF4-401A-8828-03ED3CA66FB9}"/>
              </a:ext>
            </a:extLst>
          </p:cNvPr>
          <p:cNvGraphicFramePr>
            <a:graphicFrameLocks noGrp="1"/>
          </p:cNvGraphicFramePr>
          <p:nvPr>
            <p:ph sz="quarter" idx="31"/>
            <p:extLst>
              <p:ext uri="{D42A27DB-BD31-4B8C-83A1-F6EECF244321}">
                <p14:modId xmlns:p14="http://schemas.microsoft.com/office/powerpoint/2010/main" val="2098148174"/>
              </p:ext>
            </p:extLst>
          </p:nvPr>
        </p:nvGraphicFramePr>
        <p:xfrm>
          <a:off x="9264650" y="1860550"/>
          <a:ext cx="1819275" cy="1517650"/>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 Placeholder 17">
            <a:extLst>
              <a:ext uri="{FF2B5EF4-FFF2-40B4-BE49-F238E27FC236}">
                <a16:creationId xmlns:a16="http://schemas.microsoft.com/office/drawing/2014/main" id="{E561D832-D9A9-40DE-8B95-4CA54EBCA7E9}"/>
              </a:ext>
            </a:extLst>
          </p:cNvPr>
          <p:cNvSpPr>
            <a:spLocks noGrp="1"/>
          </p:cNvSpPr>
          <p:nvPr>
            <p:ph type="body" sz="quarter" idx="25"/>
          </p:nvPr>
        </p:nvSpPr>
        <p:spPr>
          <a:xfrm>
            <a:off x="9145729" y="3444752"/>
            <a:ext cx="2057400" cy="640080"/>
          </a:xfrm>
        </p:spPr>
        <p:txBody>
          <a:bodyPr/>
          <a:lstStyle/>
          <a:p>
            <a:r>
              <a:rPr lang="en-US" dirty="0"/>
              <a:t>Shares</a:t>
            </a:r>
          </a:p>
        </p:txBody>
      </p:sp>
      <p:sp>
        <p:nvSpPr>
          <p:cNvPr id="19" name="Text Placeholder 18">
            <a:extLst>
              <a:ext uri="{FF2B5EF4-FFF2-40B4-BE49-F238E27FC236}">
                <a16:creationId xmlns:a16="http://schemas.microsoft.com/office/drawing/2014/main" id="{0A206366-4E18-4EEA-93CF-F001CFBBACC4}"/>
              </a:ext>
            </a:extLst>
          </p:cNvPr>
          <p:cNvSpPr>
            <a:spLocks noGrp="1"/>
          </p:cNvSpPr>
          <p:nvPr>
            <p:ph type="body" sz="quarter" idx="26"/>
          </p:nvPr>
        </p:nvSpPr>
        <p:spPr>
          <a:xfrm>
            <a:off x="9145729" y="4110604"/>
            <a:ext cx="2057400" cy="365760"/>
          </a:xfrm>
        </p:spPr>
        <p:txBody>
          <a:bodyPr/>
          <a:lstStyle/>
          <a:p>
            <a:r>
              <a:rPr lang="en-US" dirty="0"/>
              <a:t>$82,000</a:t>
            </a:r>
          </a:p>
        </p:txBody>
      </p:sp>
      <p:sp>
        <p:nvSpPr>
          <p:cNvPr id="20" name="Text Placeholder 19">
            <a:extLst>
              <a:ext uri="{FF2B5EF4-FFF2-40B4-BE49-F238E27FC236}">
                <a16:creationId xmlns:a16="http://schemas.microsoft.com/office/drawing/2014/main" id="{BA6BB1F5-BE68-4FE5-9D56-24583EBB0A44}"/>
              </a:ext>
            </a:extLst>
          </p:cNvPr>
          <p:cNvSpPr>
            <a:spLocks noGrp="1"/>
          </p:cNvSpPr>
          <p:nvPr>
            <p:ph type="body" sz="quarter" idx="27"/>
          </p:nvPr>
        </p:nvSpPr>
        <p:spPr>
          <a:xfrm>
            <a:off x="9145729" y="4483110"/>
            <a:ext cx="2057400" cy="914400"/>
          </a:xfrm>
        </p:spPr>
        <p:txBody>
          <a:bodyPr/>
          <a:lstStyle/>
          <a:p>
            <a:r>
              <a:rPr lang="en-ZA" dirty="0"/>
              <a:t>Number of shares converted into USD</a:t>
            </a:r>
          </a:p>
        </p:txBody>
      </p:sp>
      <p:sp>
        <p:nvSpPr>
          <p:cNvPr id="3" name="Date Placeholder 2">
            <a:extLst>
              <a:ext uri="{FF2B5EF4-FFF2-40B4-BE49-F238E27FC236}">
                <a16:creationId xmlns:a16="http://schemas.microsoft.com/office/drawing/2014/main" id="{2833FCA9-8B9E-4FDE-993D-171FCB4848D9}"/>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4" name="Footer Placeholder 3">
            <a:extLst>
              <a:ext uri="{FF2B5EF4-FFF2-40B4-BE49-F238E27FC236}">
                <a16:creationId xmlns:a16="http://schemas.microsoft.com/office/drawing/2014/main" id="{4E454188-F349-4433-93D8-051C747CC044}"/>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5" name="Slide Number Placeholder 4">
            <a:extLst>
              <a:ext uri="{FF2B5EF4-FFF2-40B4-BE49-F238E27FC236}">
                <a16:creationId xmlns:a16="http://schemas.microsoft.com/office/drawing/2014/main" id="{D1CDDB75-AA4C-4BDF-9E40-699D68444D5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2563693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a:t>Thành Viên Nhóm 06</a:t>
            </a:r>
            <a:endParaRPr lang="en-US" dirty="0"/>
          </a:p>
        </p:txBody>
      </p:sp>
      <p:pic>
        <p:nvPicPr>
          <p:cNvPr id="41" name="Picture Placeholder 40" descr="team member&#10;">
            <a:extLst>
              <a:ext uri="{FF2B5EF4-FFF2-40B4-BE49-F238E27FC236}">
                <a16:creationId xmlns:a16="http://schemas.microsoft.com/office/drawing/2014/main" id="{3AD14E47-24AF-45E7-9723-21F9F8D0175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335515" y="1690688"/>
            <a:ext cx="2286000" cy="3566160"/>
          </a:xfrm>
        </p:spPr>
      </p:pic>
      <p:sp>
        <p:nvSpPr>
          <p:cNvPr id="4" name="Text Placeholder 3">
            <a:extLst>
              <a:ext uri="{FF2B5EF4-FFF2-40B4-BE49-F238E27FC236}">
                <a16:creationId xmlns:a16="http://schemas.microsoft.com/office/drawing/2014/main" id="{6D7681BD-6DFB-45E8-818F-7EA01BA667E0}"/>
              </a:ext>
            </a:extLst>
          </p:cNvPr>
          <p:cNvSpPr>
            <a:spLocks noGrp="1"/>
          </p:cNvSpPr>
          <p:nvPr>
            <p:ph type="body" sz="quarter" idx="14"/>
          </p:nvPr>
        </p:nvSpPr>
        <p:spPr>
          <a:xfrm>
            <a:off x="1338341" y="5377880"/>
            <a:ext cx="2286000" cy="365125"/>
          </a:xfrm>
        </p:spPr>
        <p:txBody>
          <a:bodyPr/>
          <a:lstStyle/>
          <a:p>
            <a:r>
              <a:rPr lang="en-US"/>
              <a:t>Lê Minh Bảo</a:t>
            </a:r>
            <a:endParaRPr lang="en-US" dirty="0"/>
          </a:p>
        </p:txBody>
      </p:sp>
      <p:sp>
        <p:nvSpPr>
          <p:cNvPr id="5" name="Text Placeholder 4">
            <a:extLst>
              <a:ext uri="{FF2B5EF4-FFF2-40B4-BE49-F238E27FC236}">
                <a16:creationId xmlns:a16="http://schemas.microsoft.com/office/drawing/2014/main" id="{14722E07-8C73-43B0-B688-A339EC4915B5}"/>
              </a:ext>
            </a:extLst>
          </p:cNvPr>
          <p:cNvSpPr>
            <a:spLocks noGrp="1"/>
          </p:cNvSpPr>
          <p:nvPr>
            <p:ph type="body" sz="quarter" idx="15"/>
          </p:nvPr>
        </p:nvSpPr>
        <p:spPr>
          <a:xfrm>
            <a:off x="1338341" y="5761086"/>
            <a:ext cx="2286000" cy="365125"/>
          </a:xfrm>
        </p:spPr>
        <p:txBody>
          <a:bodyPr/>
          <a:lstStyle/>
          <a:p>
            <a:r>
              <a:rPr lang="en-US"/>
              <a:t>21007881</a:t>
            </a:r>
          </a:p>
          <a:p>
            <a:r>
              <a:rPr lang="en-US" sz="1200"/>
              <a:t>Nhóm Trưởng</a:t>
            </a:r>
            <a:endParaRPr lang="en-US" sz="1200" dirty="0"/>
          </a:p>
        </p:txBody>
      </p:sp>
      <p:pic>
        <p:nvPicPr>
          <p:cNvPr id="43" name="Picture Placeholder 42" descr="team member">
            <a:extLst>
              <a:ext uri="{FF2B5EF4-FFF2-40B4-BE49-F238E27FC236}">
                <a16:creationId xmlns:a16="http://schemas.microsoft.com/office/drawing/2014/main" id="{F8CCFB54-F564-4C28-9B72-CA9626163838}"/>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4953000" y="1690688"/>
            <a:ext cx="2286000" cy="3566160"/>
          </a:xfrm>
        </p:spPr>
      </p:pic>
      <p:sp>
        <p:nvSpPr>
          <p:cNvPr id="7" name="Text Placeholder 6">
            <a:extLst>
              <a:ext uri="{FF2B5EF4-FFF2-40B4-BE49-F238E27FC236}">
                <a16:creationId xmlns:a16="http://schemas.microsoft.com/office/drawing/2014/main" id="{0D397F1A-A3D7-4C4F-BE56-A2BE21CFE5F0}"/>
              </a:ext>
            </a:extLst>
          </p:cNvPr>
          <p:cNvSpPr>
            <a:spLocks noGrp="1"/>
          </p:cNvSpPr>
          <p:nvPr>
            <p:ph type="body" sz="quarter" idx="17"/>
          </p:nvPr>
        </p:nvSpPr>
        <p:spPr>
          <a:xfrm>
            <a:off x="4953000" y="5377880"/>
            <a:ext cx="2286000" cy="365125"/>
          </a:xfrm>
        </p:spPr>
        <p:txBody>
          <a:bodyPr/>
          <a:lstStyle/>
          <a:p>
            <a:r>
              <a:rPr lang="en-US"/>
              <a:t>Trương Quốc Bảo</a:t>
            </a:r>
            <a:endParaRPr lang="en-US" dirty="0"/>
          </a:p>
        </p:txBody>
      </p:sp>
      <p:sp>
        <p:nvSpPr>
          <p:cNvPr id="8" name="Text Placeholder 7">
            <a:extLst>
              <a:ext uri="{FF2B5EF4-FFF2-40B4-BE49-F238E27FC236}">
                <a16:creationId xmlns:a16="http://schemas.microsoft.com/office/drawing/2014/main" id="{C88D86D2-1F6A-468E-A2BE-1D1D42AF41A3}"/>
              </a:ext>
            </a:extLst>
          </p:cNvPr>
          <p:cNvSpPr>
            <a:spLocks noGrp="1"/>
          </p:cNvSpPr>
          <p:nvPr>
            <p:ph type="body" sz="quarter" idx="18"/>
          </p:nvPr>
        </p:nvSpPr>
        <p:spPr>
          <a:xfrm>
            <a:off x="4953000" y="5761086"/>
            <a:ext cx="2286000" cy="365125"/>
          </a:xfrm>
        </p:spPr>
        <p:txBody>
          <a:bodyPr/>
          <a:lstStyle/>
          <a:p>
            <a:r>
              <a:rPr lang="en-US"/>
              <a:t>21017351</a:t>
            </a:r>
          </a:p>
          <a:p>
            <a:r>
              <a:rPr lang="en-US" sz="1200"/>
              <a:t>Thành Viên Nhóm</a:t>
            </a:r>
            <a:endParaRPr lang="en-US" sz="1200" dirty="0"/>
          </a:p>
        </p:txBody>
      </p:sp>
      <p:pic>
        <p:nvPicPr>
          <p:cNvPr id="45" name="Picture Placeholder 44">
            <a:extLst>
              <a:ext uri="{FF2B5EF4-FFF2-40B4-BE49-F238E27FC236}">
                <a16:creationId xmlns:a16="http://schemas.microsoft.com/office/drawing/2014/main" id="{FEFA2E45-2D77-48EC-800D-9CE0CB67E20B}"/>
              </a:ext>
            </a:extLst>
          </p:cNvPr>
          <p:cNvPicPr>
            <a:picLocks noGrp="1" noChangeAspect="1"/>
          </p:cNvPicPr>
          <p:nvPr>
            <p:ph type="pic" sz="quarter" idx="19"/>
          </p:nvPr>
        </p:nvPicPr>
        <p:blipFill rotWithShape="1">
          <a:blip r:embed="rId4"/>
          <a:srcRect l="17793" t="31371" r="17793" b="4214"/>
          <a:stretch/>
        </p:blipFill>
        <p:spPr>
          <a:xfrm>
            <a:off x="8570485" y="1690688"/>
            <a:ext cx="2286000" cy="3566160"/>
          </a:xfrm>
          <a:ln>
            <a:noFill/>
          </a:ln>
          <a:effectLst>
            <a:softEdge rad="0"/>
          </a:effectLst>
        </p:spPr>
      </p:pic>
      <p:sp>
        <p:nvSpPr>
          <p:cNvPr id="18" name="Text Placeholder 17">
            <a:extLst>
              <a:ext uri="{FF2B5EF4-FFF2-40B4-BE49-F238E27FC236}">
                <a16:creationId xmlns:a16="http://schemas.microsoft.com/office/drawing/2014/main" id="{AC0807CB-21BF-4F3D-8750-B495FD30766C}"/>
              </a:ext>
            </a:extLst>
          </p:cNvPr>
          <p:cNvSpPr>
            <a:spLocks noGrp="1"/>
          </p:cNvSpPr>
          <p:nvPr>
            <p:ph type="body" sz="quarter" idx="20"/>
          </p:nvPr>
        </p:nvSpPr>
        <p:spPr>
          <a:xfrm>
            <a:off x="8570485" y="5377880"/>
            <a:ext cx="2286000" cy="365125"/>
          </a:xfrm>
        </p:spPr>
        <p:txBody>
          <a:bodyPr/>
          <a:lstStyle/>
          <a:p>
            <a:r>
              <a:rPr lang="en-US"/>
              <a:t>Lê Hoàng Nam</a:t>
            </a:r>
            <a:endParaRPr lang="en-US" dirty="0"/>
          </a:p>
        </p:txBody>
      </p:sp>
      <p:sp>
        <p:nvSpPr>
          <p:cNvPr id="19" name="Text Placeholder 18">
            <a:extLst>
              <a:ext uri="{FF2B5EF4-FFF2-40B4-BE49-F238E27FC236}">
                <a16:creationId xmlns:a16="http://schemas.microsoft.com/office/drawing/2014/main" id="{23CCA83F-97D9-4195-AACF-3BCB3A902BEF}"/>
              </a:ext>
            </a:extLst>
          </p:cNvPr>
          <p:cNvSpPr>
            <a:spLocks noGrp="1"/>
          </p:cNvSpPr>
          <p:nvPr>
            <p:ph type="body" sz="quarter" idx="21"/>
          </p:nvPr>
        </p:nvSpPr>
        <p:spPr>
          <a:xfrm>
            <a:off x="8570485" y="5761086"/>
            <a:ext cx="2286000" cy="365125"/>
          </a:xfrm>
        </p:spPr>
        <p:txBody>
          <a:bodyPr/>
          <a:lstStyle/>
          <a:p>
            <a:r>
              <a:rPr lang="en-US"/>
              <a:t>21002211</a:t>
            </a:r>
          </a:p>
          <a:p>
            <a:r>
              <a:rPr lang="en-US" sz="1200"/>
              <a:t>Thành Viên Nhóm</a:t>
            </a:r>
            <a:endParaRPr lang="en-US" sz="1200" dirty="0"/>
          </a:p>
        </p:txBody>
      </p:sp>
      <p:sp>
        <p:nvSpPr>
          <p:cNvPr id="61" name="Date Placeholder 60">
            <a:extLst>
              <a:ext uri="{FF2B5EF4-FFF2-40B4-BE49-F238E27FC236}">
                <a16:creationId xmlns:a16="http://schemas.microsoft.com/office/drawing/2014/main" id="{CBC16AE9-6A32-4167-87BE-1A2FF6927A4F}"/>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62" name="Footer Placeholder 61">
            <a:extLst>
              <a:ext uri="{FF2B5EF4-FFF2-40B4-BE49-F238E27FC236}">
                <a16:creationId xmlns:a16="http://schemas.microsoft.com/office/drawing/2014/main" id="{BCC563B2-8ABC-413E-9B26-9CA2DB2A216F}"/>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63" name="Slide Number Placeholder 62">
            <a:extLst>
              <a:ext uri="{FF2B5EF4-FFF2-40B4-BE49-F238E27FC236}">
                <a16:creationId xmlns:a16="http://schemas.microsoft.com/office/drawing/2014/main" id="{4ADB2A00-79D8-4B6D-A72B-FCF59AC2608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3477453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348334" y="1062164"/>
            <a:ext cx="5005466" cy="1325563"/>
          </a:xfrm>
        </p:spPr>
        <p:txBody>
          <a:bodyPr/>
          <a:lstStyle/>
          <a:p>
            <a:r>
              <a:rPr lang="en-US" dirty="0"/>
              <a:t>Summary</a:t>
            </a:r>
          </a:p>
        </p:txBody>
      </p:sp>
      <p:pic>
        <p:nvPicPr>
          <p:cNvPr id="6" name="Picture Placeholder 5" descr="photo of empty room with some brick walls and a window&#10; ">
            <a:extLst>
              <a:ext uri="{FF2B5EF4-FFF2-40B4-BE49-F238E27FC236}">
                <a16:creationId xmlns:a16="http://schemas.microsoft.com/office/drawing/2014/main" id="{AF5FE10B-AA36-4681-87ED-8007B7A12DD0}"/>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US"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sp>
        <p:nvSpPr>
          <p:cNvPr id="7" name="Date Placeholder 6">
            <a:extLst>
              <a:ext uri="{FF2B5EF4-FFF2-40B4-BE49-F238E27FC236}">
                <a16:creationId xmlns:a16="http://schemas.microsoft.com/office/drawing/2014/main" id="{F77E2C42-2042-418E-9662-C5F50D84B52C}"/>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8" name="Footer Placeholder 7">
            <a:extLst>
              <a:ext uri="{FF2B5EF4-FFF2-40B4-BE49-F238E27FC236}">
                <a16:creationId xmlns:a16="http://schemas.microsoft.com/office/drawing/2014/main" id="{AEABA2FA-E564-482C-835A-F210D37EDFC9}"/>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A31EA141-3C56-48C9-B1FB-183C363CC09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920173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719425" y="4689888"/>
            <a:ext cx="5029200" cy="1371600"/>
          </a:xfrm>
        </p:spPr>
        <p:txBody>
          <a:bodyPr/>
          <a:lstStyle/>
          <a:p>
            <a:r>
              <a:rPr lang="en-US" dirty="0"/>
              <a:t>Thank you</a:t>
            </a:r>
          </a:p>
        </p:txBody>
      </p:sp>
      <p:pic>
        <p:nvPicPr>
          <p:cNvPr id="30" name="Picture Placeholder 29" descr="photo of person in a striped shirt holding a plant in a tiny cup&#10;">
            <a:extLst>
              <a:ext uri="{FF2B5EF4-FFF2-40B4-BE49-F238E27FC236}">
                <a16:creationId xmlns:a16="http://schemas.microsoft.com/office/drawing/2014/main" id="{0A59A12A-37A4-421F-9DA9-D4E61AB738B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68" r="68"/>
          <a:stretch/>
        </p:blipFill>
        <p:spPr>
          <a:xfrm>
            <a:off x="458724" y="390524"/>
            <a:ext cx="5637276" cy="4114800"/>
          </a:xfrm>
        </p:spPr>
      </p:pic>
      <p:pic>
        <p:nvPicPr>
          <p:cNvPr id="6" name="Picture Placeholder 5" descr="photo of a man putting up an sign in store window opening soon">
            <a:extLst>
              <a:ext uri="{FF2B5EF4-FFF2-40B4-BE49-F238E27FC236}">
                <a16:creationId xmlns:a16="http://schemas.microsoft.com/office/drawing/2014/main" id="{691AD6B7-0ED8-43AE-BD4D-3006299F9EFD}"/>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l="68" r="68"/>
          <a:stretch/>
        </p:blipFill>
        <p:spPr>
          <a:xfrm>
            <a:off x="6096000" y="390524"/>
            <a:ext cx="5637276" cy="4114800"/>
          </a:xfrm>
        </p:spPr>
      </p:pic>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14"/>
          </p:nvPr>
        </p:nvSpPr>
        <p:spPr>
          <a:xfrm>
            <a:off x="6460759" y="4687863"/>
            <a:ext cx="5029200" cy="1463040"/>
          </a:xfrm>
        </p:spPr>
        <p:txBody>
          <a:bodyPr/>
          <a:lstStyle/>
          <a:p>
            <a:r>
              <a:rPr lang="en-US" dirty="0"/>
              <a:t>Mirjam Nilsson​</a:t>
            </a:r>
          </a:p>
          <a:p>
            <a:r>
              <a:rPr lang="en-US" dirty="0"/>
              <a:t>206-555-0146</a:t>
            </a:r>
          </a:p>
          <a:p>
            <a:r>
              <a:rPr lang="en-US" dirty="0"/>
              <a:t>mirjam@contoso.com</a:t>
            </a:r>
          </a:p>
          <a:p>
            <a:r>
              <a:rPr lang="en-US" dirty="0"/>
              <a:t>www.contoso.com</a:t>
            </a:r>
          </a:p>
        </p:txBody>
      </p:sp>
      <p:sp>
        <p:nvSpPr>
          <p:cNvPr id="11" name="Date Placeholder 10">
            <a:extLst>
              <a:ext uri="{FF2B5EF4-FFF2-40B4-BE49-F238E27FC236}">
                <a16:creationId xmlns:a16="http://schemas.microsoft.com/office/drawing/2014/main" id="{FDC804E2-80CF-4E0D-9B64-83E149C45049}"/>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12" name="Footer Placeholder 11">
            <a:extLst>
              <a:ext uri="{FF2B5EF4-FFF2-40B4-BE49-F238E27FC236}">
                <a16:creationId xmlns:a16="http://schemas.microsoft.com/office/drawing/2014/main" id="{E458DEBB-751A-4BD3-9B01-ED88C97EC429}"/>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13" name="Slide Number Placeholder 12">
            <a:extLst>
              <a:ext uri="{FF2B5EF4-FFF2-40B4-BE49-F238E27FC236}">
                <a16:creationId xmlns:a16="http://schemas.microsoft.com/office/drawing/2014/main" id="{9003F562-A29C-45D7-86BC-706CBD6A19D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243649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a:lstStyle/>
          <a:p>
            <a:r>
              <a:rPr lang="en-US"/>
              <a:t>Nội Dung</a:t>
            </a:r>
            <a:endParaRPr lang="en-US" dirty="0"/>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idx="1"/>
          </p:nvPr>
        </p:nvSpPr>
        <p:spPr>
          <a:xfrm>
            <a:off x="1508692" y="1912336"/>
            <a:ext cx="4114800" cy="457200"/>
          </a:xfrm>
        </p:spPr>
        <p:txBody>
          <a:bodyPr vert="horz" lIns="91440" tIns="45720" rIns="91440" bIns="45720" rtlCol="0" anchor="b">
            <a:normAutofit/>
          </a:bodyPr>
          <a:lstStyle/>
          <a:p>
            <a:r>
              <a:rPr lang="en-US"/>
              <a:t>Giới Thiệu</a:t>
            </a:r>
            <a:endParaRPr lang="en-US" dirty="0"/>
          </a:p>
        </p:txBody>
      </p:sp>
      <p:sp>
        <p:nvSpPr>
          <p:cNvPr id="10" name="Text Placeholder 9">
            <a:extLst>
              <a:ext uri="{FF2B5EF4-FFF2-40B4-BE49-F238E27FC236}">
                <a16:creationId xmlns:a16="http://schemas.microsoft.com/office/drawing/2014/main" id="{B6091E26-6697-4FFA-91DC-FF5001DDE6A0}"/>
              </a:ext>
            </a:extLst>
          </p:cNvPr>
          <p:cNvSpPr>
            <a:spLocks noGrp="1"/>
          </p:cNvSpPr>
          <p:nvPr>
            <p:ph type="body" sz="quarter" idx="3"/>
          </p:nvPr>
        </p:nvSpPr>
        <p:spPr>
          <a:xfrm>
            <a:off x="6573892" y="1874838"/>
            <a:ext cx="4114800" cy="457200"/>
          </a:xfrm>
        </p:spPr>
        <p:txBody>
          <a:bodyPr anchor="b"/>
          <a:lstStyle/>
          <a:p>
            <a:r>
              <a:rPr lang="en-US"/>
              <a:t>Yêu Cầu Ứng Dụng</a:t>
            </a:r>
            <a:endParaRPr lang="en-US" dirty="0"/>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2388253"/>
            <a:ext cx="4114800" cy="914400"/>
          </a:xfrm>
        </p:spPr>
        <p:txBody>
          <a:bodyPr/>
          <a:lstStyle/>
          <a:p>
            <a:r>
              <a:rPr lang="en-US"/>
              <a:t>Giới thiệu sơ lược về phần mềm.</a:t>
            </a:r>
            <a:endParaRPr lang="en-US" dirty="0"/>
          </a:p>
        </p:txBody>
      </p:sp>
      <p:sp>
        <p:nvSpPr>
          <p:cNvPr id="13" name="Text Placeholder 12">
            <a:extLst>
              <a:ext uri="{FF2B5EF4-FFF2-40B4-BE49-F238E27FC236}">
                <a16:creationId xmlns:a16="http://schemas.microsoft.com/office/drawing/2014/main" id="{8BF88255-7F56-4B30-96C2-60927A377B40}"/>
              </a:ext>
            </a:extLst>
          </p:cNvPr>
          <p:cNvSpPr>
            <a:spLocks noGrp="1"/>
          </p:cNvSpPr>
          <p:nvPr>
            <p:ph type="body" sz="quarter" idx="15"/>
          </p:nvPr>
        </p:nvSpPr>
        <p:spPr>
          <a:xfrm>
            <a:off x="6573892" y="2337741"/>
            <a:ext cx="4114800" cy="914400"/>
          </a:xfrm>
        </p:spPr>
        <p:txBody>
          <a:bodyPr/>
          <a:lstStyle/>
          <a:p>
            <a:r>
              <a:rPr lang="en-US"/>
              <a:t>Các yêu về cầu nghiệp vụ và hệ thống của ứng dụng.</a:t>
            </a:r>
            <a:endParaRPr lang="en-US" dirty="0"/>
          </a:p>
        </p:txBody>
      </p:sp>
      <p:sp>
        <p:nvSpPr>
          <p:cNvPr id="14" name="Text Placeholder 13">
            <a:extLst>
              <a:ext uri="{FF2B5EF4-FFF2-40B4-BE49-F238E27FC236}">
                <a16:creationId xmlns:a16="http://schemas.microsoft.com/office/drawing/2014/main" id="{D32255BC-C6D7-45F4-AA99-1EBC2D1ABC4D}"/>
              </a:ext>
            </a:extLst>
          </p:cNvPr>
          <p:cNvSpPr>
            <a:spLocks noGrp="1"/>
          </p:cNvSpPr>
          <p:nvPr>
            <p:ph type="body" idx="16"/>
          </p:nvPr>
        </p:nvSpPr>
        <p:spPr>
          <a:xfrm>
            <a:off x="1518687" y="3608720"/>
            <a:ext cx="4114800" cy="457200"/>
          </a:xfrm>
        </p:spPr>
        <p:txBody>
          <a:bodyPr/>
          <a:lstStyle/>
          <a:p>
            <a:r>
              <a:rPr lang="en-US"/>
              <a:t>Phân Tích – Thiết Kế</a:t>
            </a:r>
            <a:endParaRPr lang="en-US" dirty="0"/>
          </a:p>
        </p:txBody>
      </p:sp>
      <p:sp>
        <p:nvSpPr>
          <p:cNvPr id="15" name="Text Placeholder 14">
            <a:extLst>
              <a:ext uri="{FF2B5EF4-FFF2-40B4-BE49-F238E27FC236}">
                <a16:creationId xmlns:a16="http://schemas.microsoft.com/office/drawing/2014/main" id="{95C519DA-06A3-4391-AAF4-8C7122770C3E}"/>
              </a:ext>
            </a:extLst>
          </p:cNvPr>
          <p:cNvSpPr>
            <a:spLocks noGrp="1"/>
          </p:cNvSpPr>
          <p:nvPr>
            <p:ph type="body" sz="quarter" idx="17"/>
          </p:nvPr>
        </p:nvSpPr>
        <p:spPr>
          <a:xfrm>
            <a:off x="6583886" y="3571222"/>
            <a:ext cx="5402373" cy="457200"/>
          </a:xfrm>
        </p:spPr>
        <p:txBody>
          <a:bodyPr>
            <a:normAutofit/>
          </a:bodyPr>
          <a:lstStyle/>
          <a:p>
            <a:r>
              <a:rPr lang="en-US"/>
              <a:t>Demo Ứng Dụng và Hạn Chế Còn Tồn Đọng</a:t>
            </a:r>
            <a:endParaRPr lang="en-US" dirty="0"/>
          </a:p>
        </p:txBody>
      </p:sp>
      <p:sp>
        <p:nvSpPr>
          <p:cNvPr id="16" name="Text Placeholder 15">
            <a:extLst>
              <a:ext uri="{FF2B5EF4-FFF2-40B4-BE49-F238E27FC236}">
                <a16:creationId xmlns:a16="http://schemas.microsoft.com/office/drawing/2014/main" id="{4A05B1DF-9A99-47CA-BA3D-7881266BCC5D}"/>
              </a:ext>
            </a:extLst>
          </p:cNvPr>
          <p:cNvSpPr>
            <a:spLocks noGrp="1"/>
          </p:cNvSpPr>
          <p:nvPr>
            <p:ph type="body" sz="quarter" idx="18"/>
          </p:nvPr>
        </p:nvSpPr>
        <p:spPr>
          <a:xfrm>
            <a:off x="1518687" y="4084637"/>
            <a:ext cx="4114800" cy="914400"/>
          </a:xfrm>
        </p:spPr>
        <p:txBody>
          <a:bodyPr/>
          <a:lstStyle/>
          <a:p>
            <a:r>
              <a:rPr lang="en-US"/>
              <a:t>Phân tích Usecase tổng quát và đặc tả các Usecase quan trọng của phần mềm.</a:t>
            </a:r>
          </a:p>
          <a:p>
            <a:r>
              <a:rPr lang="en-US"/>
              <a:t>Thiết kế mô hình lớp, cơ sở dữ liệu và phân luồng màn hình của phần mềm.</a:t>
            </a:r>
            <a:endParaRPr lang="en-US" dirty="0"/>
          </a:p>
        </p:txBody>
      </p:sp>
      <p:sp>
        <p:nvSpPr>
          <p:cNvPr id="17" name="Text Placeholder 16">
            <a:extLst>
              <a:ext uri="{FF2B5EF4-FFF2-40B4-BE49-F238E27FC236}">
                <a16:creationId xmlns:a16="http://schemas.microsoft.com/office/drawing/2014/main" id="{8B1A13A6-E2A0-4091-A4B3-A50F0962D128}"/>
              </a:ext>
            </a:extLst>
          </p:cNvPr>
          <p:cNvSpPr>
            <a:spLocks noGrp="1"/>
          </p:cNvSpPr>
          <p:nvPr>
            <p:ph type="body" sz="quarter" idx="19"/>
          </p:nvPr>
        </p:nvSpPr>
        <p:spPr>
          <a:xfrm>
            <a:off x="6583887" y="4034125"/>
            <a:ext cx="4114800" cy="914400"/>
          </a:xfrm>
        </p:spPr>
        <p:txBody>
          <a:bodyPr/>
          <a:lstStyle/>
          <a:p>
            <a:r>
              <a:rPr lang="en-US"/>
              <a:t>Hiện thực các chức năng quan trọng của ứng dụng.</a:t>
            </a:r>
          </a:p>
          <a:p>
            <a:r>
              <a:rPr lang="en-US"/>
              <a:t>Các hạn chế còn tồn đọng cần khắc phục.</a:t>
            </a:r>
            <a:endParaRPr lang="en-US" dirty="0"/>
          </a:p>
        </p:txBody>
      </p:sp>
      <p:pic>
        <p:nvPicPr>
          <p:cNvPr id="40" name="Picture Placeholder 39">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1524" y="5943600"/>
            <a:ext cx="12188952" cy="914400"/>
          </a:xfrm>
        </p:spPr>
      </p:pic>
      <p:sp>
        <p:nvSpPr>
          <p:cNvPr id="44" name="Date Placeholder 43">
            <a:extLst>
              <a:ext uri="{FF2B5EF4-FFF2-40B4-BE49-F238E27FC236}">
                <a16:creationId xmlns:a16="http://schemas.microsoft.com/office/drawing/2014/main" id="{61DE0949-C611-4117-B02A-4967EA7F75CB}"/>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45" name="Footer Placeholder 44">
            <a:extLst>
              <a:ext uri="{FF2B5EF4-FFF2-40B4-BE49-F238E27FC236}">
                <a16:creationId xmlns:a16="http://schemas.microsoft.com/office/drawing/2014/main" id="{6F1B995D-1532-48CE-A2C5-425EE1771DD6}"/>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63441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581400" y="365125"/>
            <a:ext cx="7287768" cy="1325563"/>
          </a:xfrm>
        </p:spPr>
        <p:txBody>
          <a:bodyPr/>
          <a:lstStyle/>
          <a:p>
            <a:r>
              <a:rPr lang="en-ZA"/>
              <a:t>Giới Thiệu</a:t>
            </a:r>
            <a:endParaRPr lang="en-ZA" dirty="0"/>
          </a:p>
        </p:txBody>
      </p:sp>
      <p:pic>
        <p:nvPicPr>
          <p:cNvPr id="10" name="Picture Placeholder 9">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1524000" y="1941230"/>
            <a:ext cx="9144000" cy="2286000"/>
          </a:xfrm>
        </p:spPr>
      </p:pic>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3584448" y="4407408"/>
            <a:ext cx="7287768" cy="1371600"/>
          </a:xfrm>
        </p:spPr>
        <p:txBody>
          <a:bodyPr>
            <a:normAutofit fontScale="92500" lnSpcReduction="10000"/>
          </a:bodyPr>
          <a:lstStyle/>
          <a:p>
            <a:r>
              <a:rPr lang="en-US" dirty="0"/>
              <a:t>At Contoso, we empower organizations to foster collaborative thinking to further drive workplace innovation. By closing the loop and leveraging agile frameworks, we help business grow organically and foster a consumer-first mindset.</a:t>
            </a:r>
          </a:p>
        </p:txBody>
      </p:sp>
      <p:sp>
        <p:nvSpPr>
          <p:cNvPr id="11" name="Date Placeholder 10">
            <a:extLst>
              <a:ext uri="{FF2B5EF4-FFF2-40B4-BE49-F238E27FC236}">
                <a16:creationId xmlns:a16="http://schemas.microsoft.com/office/drawing/2014/main" id="{AD240522-762B-4A1C-BAE4-2E57FC01F7BF}"/>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a:t>Nhóm 06 - Phát Triển Ứng Dụng</a:t>
            </a:r>
            <a:endParaRPr lang="en-ZA"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4</a:t>
            </a:fld>
            <a:endParaRPr lang="en-ZA" dirty="0"/>
          </a:p>
        </p:txBody>
      </p:sp>
    </p:spTree>
    <p:extLst>
      <p:ext uri="{BB962C8B-B14F-4D97-AF65-F5344CB8AC3E}">
        <p14:creationId xmlns:p14="http://schemas.microsoft.com/office/powerpoint/2010/main" val="1463392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858000" y="365125"/>
            <a:ext cx="5227320" cy="1325563"/>
          </a:xfrm>
        </p:spPr>
        <p:txBody>
          <a:bodyPr/>
          <a:lstStyle/>
          <a:p>
            <a:r>
              <a:rPr lang="en-US"/>
              <a:t>Yêu Cầu Ứng Dụng</a:t>
            </a:r>
            <a:endParaRPr lang="en-US" dirty="0"/>
          </a:p>
        </p:txBody>
      </p:sp>
      <p:pic>
        <p:nvPicPr>
          <p:cNvPr id="149" name="Picture Placeholder 148" descr="Neckties of different colors and patterns">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a:blip r:embed="rId2"/>
          <a:srcRect l="20370" r="20370"/>
          <a:stretch/>
        </p:blipFill>
        <p:spPr>
          <a:xfrm>
            <a:off x="0" y="0"/>
            <a:ext cx="6096000" cy="685800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3"/>
          </p:nvPr>
        </p:nvSpPr>
        <p:spPr>
          <a:xfrm>
            <a:off x="6858000" y="1691640"/>
            <a:ext cx="3931920" cy="338328"/>
          </a:xfrm>
        </p:spPr>
        <p:txBody>
          <a:bodyPr vert="horz" lIns="91440" tIns="45720" rIns="91440" bIns="45720" rtlCol="0" anchor="t">
            <a:noAutofit/>
          </a:bodyPr>
          <a:lstStyle/>
          <a:p>
            <a:r>
              <a:rPr lang="en-US" dirty="0"/>
              <a:t>Close the gap</a:t>
            </a:r>
          </a:p>
        </p:txBody>
      </p:sp>
      <p:sp>
        <p:nvSpPr>
          <p:cNvPr id="7" name="Text Placeholder 6">
            <a:extLst>
              <a:ext uri="{FF2B5EF4-FFF2-40B4-BE49-F238E27FC236}">
                <a16:creationId xmlns:a16="http://schemas.microsoft.com/office/drawing/2014/main" id="{BB1D29FD-175B-4836-A202-052373FB432C}"/>
              </a:ext>
            </a:extLst>
          </p:cNvPr>
          <p:cNvSpPr>
            <a:spLocks noGrp="1"/>
          </p:cNvSpPr>
          <p:nvPr>
            <p:ph type="body" sz="quarter" idx="15"/>
          </p:nvPr>
        </p:nvSpPr>
        <p:spPr>
          <a:xfrm>
            <a:off x="6858000" y="2093976"/>
            <a:ext cx="4572000" cy="530352"/>
          </a:xfrm>
        </p:spPr>
        <p:txBody>
          <a:bodyPr/>
          <a:lstStyle/>
          <a:p>
            <a:r>
              <a:rPr lang="en-US" dirty="0"/>
              <a:t>Our product makes consumer lives easier, and no other product on the market offers the same features</a:t>
            </a:r>
          </a:p>
        </p:txBody>
      </p:sp>
      <p:sp>
        <p:nvSpPr>
          <p:cNvPr id="6" name="Text Placeholder 5">
            <a:extLst>
              <a:ext uri="{FF2B5EF4-FFF2-40B4-BE49-F238E27FC236}">
                <a16:creationId xmlns:a16="http://schemas.microsoft.com/office/drawing/2014/main" id="{A8475560-1314-4F6F-B967-DD1987F8FD0D}"/>
              </a:ext>
            </a:extLst>
          </p:cNvPr>
          <p:cNvSpPr>
            <a:spLocks noGrp="1"/>
          </p:cNvSpPr>
          <p:nvPr>
            <p:ph type="body" sz="quarter" idx="17"/>
          </p:nvPr>
        </p:nvSpPr>
        <p:spPr>
          <a:xfrm>
            <a:off x="6858000" y="2962656"/>
            <a:ext cx="3931920" cy="338328"/>
          </a:xfrm>
        </p:spPr>
        <p:txBody>
          <a:bodyPr>
            <a:noAutofit/>
          </a:bodyPr>
          <a:lstStyle/>
          <a:p>
            <a:r>
              <a:rPr lang="en-US" dirty="0"/>
              <a:t>Target audience</a:t>
            </a:r>
          </a:p>
        </p:txBody>
      </p:sp>
      <p:sp>
        <p:nvSpPr>
          <p:cNvPr id="11" name="Text Placeholder 10">
            <a:extLst>
              <a:ext uri="{FF2B5EF4-FFF2-40B4-BE49-F238E27FC236}">
                <a16:creationId xmlns:a16="http://schemas.microsoft.com/office/drawing/2014/main" id="{5EBD5053-EA58-46CE-BE67-4A2A342417F6}"/>
              </a:ext>
            </a:extLst>
          </p:cNvPr>
          <p:cNvSpPr>
            <a:spLocks noGrp="1"/>
          </p:cNvSpPr>
          <p:nvPr>
            <p:ph type="body" sz="quarter" idx="19"/>
          </p:nvPr>
        </p:nvSpPr>
        <p:spPr>
          <a:xfrm>
            <a:off x="6858000" y="3310128"/>
            <a:ext cx="4572000" cy="530352"/>
          </a:xfrm>
        </p:spPr>
        <p:txBody>
          <a:bodyPr/>
          <a:lstStyle/>
          <a:p>
            <a:r>
              <a:rPr lang="en-US" dirty="0"/>
              <a:t>Gen Z (18-25 years old)</a:t>
            </a:r>
          </a:p>
        </p:txBody>
      </p:sp>
      <p:sp>
        <p:nvSpPr>
          <p:cNvPr id="91" name="Text Placeholder 90">
            <a:extLst>
              <a:ext uri="{FF2B5EF4-FFF2-40B4-BE49-F238E27FC236}">
                <a16:creationId xmlns:a16="http://schemas.microsoft.com/office/drawing/2014/main" id="{68BE0AD2-70B0-4FD7-919D-292F8D4BA762}"/>
              </a:ext>
            </a:extLst>
          </p:cNvPr>
          <p:cNvSpPr>
            <a:spLocks noGrp="1"/>
          </p:cNvSpPr>
          <p:nvPr>
            <p:ph type="body" sz="quarter" idx="20"/>
          </p:nvPr>
        </p:nvSpPr>
        <p:spPr>
          <a:xfrm>
            <a:off x="6870354" y="3931920"/>
            <a:ext cx="3931920" cy="338328"/>
          </a:xfrm>
        </p:spPr>
        <p:txBody>
          <a:bodyPr>
            <a:noAutofit/>
          </a:bodyPr>
          <a:lstStyle/>
          <a:p>
            <a:r>
              <a:rPr lang="en-US" dirty="0"/>
              <a:t>Cost savings</a:t>
            </a:r>
          </a:p>
        </p:txBody>
      </p:sp>
      <p:sp>
        <p:nvSpPr>
          <p:cNvPr id="106" name="Text Placeholder 105">
            <a:extLst>
              <a:ext uri="{FF2B5EF4-FFF2-40B4-BE49-F238E27FC236}">
                <a16:creationId xmlns:a16="http://schemas.microsoft.com/office/drawing/2014/main" id="{37264B0B-A362-43C1-9CC2-2F040CDC1600}"/>
              </a:ext>
            </a:extLst>
          </p:cNvPr>
          <p:cNvSpPr>
            <a:spLocks noGrp="1"/>
          </p:cNvSpPr>
          <p:nvPr>
            <p:ph type="body" sz="quarter" idx="21"/>
          </p:nvPr>
        </p:nvSpPr>
        <p:spPr>
          <a:xfrm>
            <a:off x="6870354" y="4270248"/>
            <a:ext cx="4572000" cy="530352"/>
          </a:xfrm>
        </p:spPr>
        <p:txBody>
          <a:bodyPr/>
          <a:lstStyle/>
          <a:p>
            <a:r>
              <a:rPr lang="en-US" dirty="0"/>
              <a:t>Reduce expenses for replacement products </a:t>
            </a:r>
          </a:p>
          <a:p>
            <a:endParaRPr lang="en-US" dirty="0"/>
          </a:p>
        </p:txBody>
      </p:sp>
      <p:sp>
        <p:nvSpPr>
          <p:cNvPr id="92" name="Text Placeholder 91">
            <a:extLst>
              <a:ext uri="{FF2B5EF4-FFF2-40B4-BE49-F238E27FC236}">
                <a16:creationId xmlns:a16="http://schemas.microsoft.com/office/drawing/2014/main" id="{522C2EA6-F6FB-495B-BFC3-7FF9B48BD7BE}"/>
              </a:ext>
            </a:extLst>
          </p:cNvPr>
          <p:cNvSpPr>
            <a:spLocks noGrp="1"/>
          </p:cNvSpPr>
          <p:nvPr>
            <p:ph type="body" sz="quarter" idx="22"/>
          </p:nvPr>
        </p:nvSpPr>
        <p:spPr>
          <a:xfrm>
            <a:off x="6870354" y="4855464"/>
            <a:ext cx="3931920" cy="338328"/>
          </a:xfrm>
        </p:spPr>
        <p:txBody>
          <a:bodyPr>
            <a:noAutofit/>
          </a:bodyPr>
          <a:lstStyle/>
          <a:p>
            <a:r>
              <a:rPr lang="en-US" dirty="0"/>
              <a:t>Easy to use</a:t>
            </a:r>
          </a:p>
        </p:txBody>
      </p:sp>
      <p:sp>
        <p:nvSpPr>
          <p:cNvPr id="93" name="Text Placeholder 92">
            <a:extLst>
              <a:ext uri="{FF2B5EF4-FFF2-40B4-BE49-F238E27FC236}">
                <a16:creationId xmlns:a16="http://schemas.microsoft.com/office/drawing/2014/main" id="{2D351F77-E140-4DAA-A784-D408B3585EDC}"/>
              </a:ext>
            </a:extLst>
          </p:cNvPr>
          <p:cNvSpPr>
            <a:spLocks noGrp="1"/>
          </p:cNvSpPr>
          <p:nvPr>
            <p:ph type="body" sz="quarter" idx="23"/>
          </p:nvPr>
        </p:nvSpPr>
        <p:spPr>
          <a:xfrm>
            <a:off x="6870354" y="5193792"/>
            <a:ext cx="4572000" cy="530352"/>
          </a:xfrm>
        </p:spPr>
        <p:txBody>
          <a:bodyPr/>
          <a:lstStyle/>
          <a:p>
            <a:r>
              <a:rPr lang="en-US" dirty="0"/>
              <a:t>Simple design that gives customers the targeted information they need</a:t>
            </a:r>
          </a:p>
          <a:p>
            <a:endParaRPr lang="en-US" dirty="0"/>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lstStyle/>
          <a:p>
            <a:r>
              <a:rPr lang="en-US">
                <a:solidFill>
                  <a:schemeClr val="bg1"/>
                </a:solidFill>
              </a:rPr>
              <a:t>14/12/2023</a:t>
            </a:r>
            <a:endParaRPr lang="en-US" dirty="0">
              <a:solidFill>
                <a:schemeClr val="bg1"/>
              </a:solidFill>
            </a:endParaRP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356350"/>
            <a:ext cx="3448050" cy="365125"/>
          </a:xfrm>
        </p:spPr>
        <p:txBody>
          <a:bodyPr/>
          <a:lstStyle/>
          <a:p>
            <a:r>
              <a:rPr lang="en-US"/>
              <a:t>Nhóm 06 - Phát Triển Ứng Dụng</a:t>
            </a:r>
            <a:endParaRPr lang="en-US" dirty="0"/>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2104782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Jeans pants neatly folded and placed on shelves">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2"/>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Phân Tích – Thiết Kế</a:t>
            </a:r>
            <a:endParaRPr lang="en-US" dirty="0"/>
          </a:p>
        </p:txBody>
      </p:sp>
    </p:spTree>
    <p:extLst>
      <p:ext uri="{BB962C8B-B14F-4D97-AF65-F5344CB8AC3E}">
        <p14:creationId xmlns:p14="http://schemas.microsoft.com/office/powerpoint/2010/main" val="2393761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5"/>
            <a:ext cx="5386078" cy="1325563"/>
          </a:xfrm>
        </p:spPr>
        <p:txBody>
          <a:bodyPr/>
          <a:lstStyle/>
          <a:p>
            <a:r>
              <a:rPr lang="en-US" dirty="0"/>
              <a:t>Product overview</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idx="1"/>
          </p:nvPr>
        </p:nvSpPr>
        <p:spPr>
          <a:xfrm>
            <a:off x="709922" y="1893053"/>
            <a:ext cx="2286000" cy="457200"/>
          </a:xfrm>
        </p:spPr>
        <p:txBody>
          <a:bodyPr vert="horz" lIns="91440" tIns="45720" rIns="91440" bIns="45720" rtlCol="0" anchor="b">
            <a:normAutofit/>
          </a:bodyPr>
          <a:lstStyle/>
          <a:p>
            <a:r>
              <a:rPr lang="en-ZA" dirty="0"/>
              <a:t>Unique</a:t>
            </a:r>
          </a:p>
        </p:txBody>
      </p:sp>
      <p:sp>
        <p:nvSpPr>
          <p:cNvPr id="10" name="Text Placeholder 9">
            <a:extLst>
              <a:ext uri="{FF2B5EF4-FFF2-40B4-BE49-F238E27FC236}">
                <a16:creationId xmlns:a16="http://schemas.microsoft.com/office/drawing/2014/main" id="{8183BF95-E7F3-4EE1-B00F-DD0C3874B2C5}"/>
              </a:ext>
            </a:extLst>
          </p:cNvPr>
          <p:cNvSpPr>
            <a:spLocks noGrp="1"/>
          </p:cNvSpPr>
          <p:nvPr>
            <p:ph type="body" sz="quarter" idx="14"/>
          </p:nvPr>
        </p:nvSpPr>
        <p:spPr>
          <a:xfrm>
            <a:off x="709922" y="2368970"/>
            <a:ext cx="2286000" cy="1371600"/>
          </a:xfrm>
        </p:spPr>
        <p:txBody>
          <a:bodyPr/>
          <a:lstStyle/>
          <a:p>
            <a:r>
              <a:rPr lang="en-ZA" dirty="0"/>
              <a:t>Only product specifically dedicated to this niche market</a:t>
            </a:r>
          </a:p>
          <a:p>
            <a:endParaRPr lang="en-US" dirty="0"/>
          </a:p>
        </p:txBody>
      </p:sp>
      <p:sp>
        <p:nvSpPr>
          <p:cNvPr id="12" name="Text Placeholder 11">
            <a:extLst>
              <a:ext uri="{FF2B5EF4-FFF2-40B4-BE49-F238E27FC236}">
                <a16:creationId xmlns:a16="http://schemas.microsoft.com/office/drawing/2014/main" id="{CE35F392-E7EE-41F8-98DE-C44067B45776}"/>
              </a:ext>
            </a:extLst>
          </p:cNvPr>
          <p:cNvSpPr>
            <a:spLocks noGrp="1"/>
          </p:cNvSpPr>
          <p:nvPr>
            <p:ph type="body" idx="16"/>
          </p:nvPr>
        </p:nvSpPr>
        <p:spPr>
          <a:xfrm>
            <a:off x="719917" y="3843877"/>
            <a:ext cx="2286000" cy="457200"/>
          </a:xfrm>
        </p:spPr>
        <p:txBody>
          <a:bodyPr>
            <a:normAutofit/>
          </a:bodyPr>
          <a:lstStyle/>
          <a:p>
            <a:r>
              <a:rPr lang="en-ZA" dirty="0"/>
              <a:t>First to market</a:t>
            </a:r>
            <a:endParaRPr lang="en-US" dirty="0"/>
          </a:p>
        </p:txBody>
      </p:sp>
      <p:sp>
        <p:nvSpPr>
          <p:cNvPr id="14" name="Text Placeholder 13">
            <a:extLst>
              <a:ext uri="{FF2B5EF4-FFF2-40B4-BE49-F238E27FC236}">
                <a16:creationId xmlns:a16="http://schemas.microsoft.com/office/drawing/2014/main" id="{413C481E-7E52-4079-A038-14B612438D1B}"/>
              </a:ext>
            </a:extLst>
          </p:cNvPr>
          <p:cNvSpPr>
            <a:spLocks noGrp="1"/>
          </p:cNvSpPr>
          <p:nvPr>
            <p:ph type="body" sz="quarter" idx="18"/>
          </p:nvPr>
        </p:nvSpPr>
        <p:spPr>
          <a:xfrm>
            <a:off x="719917" y="4319794"/>
            <a:ext cx="2286000" cy="1371600"/>
          </a:xfrm>
        </p:spPr>
        <p:txBody>
          <a:bodyPr/>
          <a:lstStyle/>
          <a:p>
            <a:r>
              <a:rPr lang="en-ZA" dirty="0"/>
              <a:t> First beautifully designed product that's both stylish and functional</a:t>
            </a:r>
          </a:p>
          <a:p>
            <a:endParaRPr lang="en-US" dirty="0"/>
          </a:p>
        </p:txBody>
      </p:sp>
      <p:sp>
        <p:nvSpPr>
          <p:cNvPr id="8" name="Text Placeholder 7">
            <a:extLst>
              <a:ext uri="{FF2B5EF4-FFF2-40B4-BE49-F238E27FC236}">
                <a16:creationId xmlns:a16="http://schemas.microsoft.com/office/drawing/2014/main" id="{A8A9BF88-37A2-4295-9121-C40F6B7169EA}"/>
              </a:ext>
            </a:extLst>
          </p:cNvPr>
          <p:cNvSpPr>
            <a:spLocks noGrp="1"/>
          </p:cNvSpPr>
          <p:nvPr>
            <p:ph type="body" sz="quarter" idx="3"/>
          </p:nvPr>
        </p:nvSpPr>
        <p:spPr>
          <a:xfrm>
            <a:off x="3457506" y="1893053"/>
            <a:ext cx="2286000" cy="457200"/>
          </a:xfrm>
        </p:spPr>
        <p:txBody>
          <a:bodyPr>
            <a:normAutofit/>
          </a:bodyPr>
          <a:lstStyle/>
          <a:p>
            <a:r>
              <a:rPr lang="en-ZA" dirty="0"/>
              <a:t>Tested</a:t>
            </a:r>
            <a:endParaRPr lang="en-US" dirty="0"/>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457506" y="2355956"/>
            <a:ext cx="2286000" cy="1371600"/>
          </a:xfrm>
        </p:spPr>
        <p:txBody>
          <a:bodyPr/>
          <a:lstStyle/>
          <a:p>
            <a:r>
              <a:rPr lang="en-ZA" dirty="0"/>
              <a:t>Conducted testing with college students in the area</a:t>
            </a:r>
          </a:p>
        </p:txBody>
      </p:sp>
      <p:sp>
        <p:nvSpPr>
          <p:cNvPr id="13" name="Text Placeholder 12">
            <a:extLst>
              <a:ext uri="{FF2B5EF4-FFF2-40B4-BE49-F238E27FC236}">
                <a16:creationId xmlns:a16="http://schemas.microsoft.com/office/drawing/2014/main" id="{F10B5059-BFFF-4CC7-8E57-9456D9CD008B}"/>
              </a:ext>
            </a:extLst>
          </p:cNvPr>
          <p:cNvSpPr>
            <a:spLocks noGrp="1"/>
          </p:cNvSpPr>
          <p:nvPr>
            <p:ph type="body" sz="quarter" idx="17"/>
          </p:nvPr>
        </p:nvSpPr>
        <p:spPr>
          <a:xfrm>
            <a:off x="3467501" y="3843877"/>
            <a:ext cx="2286000" cy="457200"/>
          </a:xfrm>
        </p:spPr>
        <p:txBody>
          <a:bodyPr>
            <a:normAutofit/>
          </a:bodyPr>
          <a:lstStyle/>
          <a:p>
            <a:r>
              <a:rPr lang="en-ZA" dirty="0"/>
              <a:t>Authentic</a:t>
            </a:r>
            <a:endParaRPr lang="en-US" dirty="0"/>
          </a:p>
        </p:txBody>
      </p:sp>
      <p:sp>
        <p:nvSpPr>
          <p:cNvPr id="15" name="Text Placeholder 14">
            <a:extLst>
              <a:ext uri="{FF2B5EF4-FFF2-40B4-BE49-F238E27FC236}">
                <a16:creationId xmlns:a16="http://schemas.microsoft.com/office/drawing/2014/main" id="{83D922AF-D51F-457C-A9BE-B8F0999CF0F6}"/>
              </a:ext>
            </a:extLst>
          </p:cNvPr>
          <p:cNvSpPr>
            <a:spLocks noGrp="1"/>
          </p:cNvSpPr>
          <p:nvPr>
            <p:ph type="body" sz="quarter" idx="19"/>
          </p:nvPr>
        </p:nvSpPr>
        <p:spPr>
          <a:xfrm>
            <a:off x="3467501" y="4306780"/>
            <a:ext cx="2286000" cy="1371600"/>
          </a:xfrm>
        </p:spPr>
        <p:txBody>
          <a:bodyPr/>
          <a:lstStyle/>
          <a:p>
            <a:r>
              <a:rPr lang="en-ZA" dirty="0"/>
              <a:t>Designed with the help and input of experts in the field </a:t>
            </a:r>
          </a:p>
        </p:txBody>
      </p:sp>
      <p:pic>
        <p:nvPicPr>
          <p:cNvPr id="49" name="Picture Placeholder 48" descr="photo of a hanging &#10;blank store sign ">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454384" y="1566525"/>
            <a:ext cx="3401568" cy="3712464"/>
          </a:xfrm>
        </p:spPr>
      </p:pic>
      <p:sp>
        <p:nvSpPr>
          <p:cNvPr id="3" name="Date Placeholder 2">
            <a:extLst>
              <a:ext uri="{FF2B5EF4-FFF2-40B4-BE49-F238E27FC236}">
                <a16:creationId xmlns:a16="http://schemas.microsoft.com/office/drawing/2014/main" id="{7A6B1F78-3AFD-4744-92CF-5884B6690308}"/>
              </a:ext>
            </a:extLst>
          </p:cNvPr>
          <p:cNvSpPr>
            <a:spLocks noGrp="1"/>
          </p:cNvSpPr>
          <p:nvPr>
            <p:ph type="dt" sz="half" idx="10"/>
          </p:nvPr>
        </p:nvSpPr>
        <p:spPr>
          <a:xfrm>
            <a:off x="838200" y="6356350"/>
            <a:ext cx="1847850" cy="365125"/>
          </a:xfrm>
        </p:spPr>
        <p:txBody>
          <a:bodyPr/>
          <a:lstStyle/>
          <a:p>
            <a:r>
              <a:rPr lang="en-US"/>
              <a:t>14/12/2023</a:t>
            </a:r>
            <a:endParaRPr lang="en-US" dirty="0"/>
          </a:p>
        </p:txBody>
      </p:sp>
      <p:sp>
        <p:nvSpPr>
          <p:cNvPr id="5" name="Footer Placeholder 4">
            <a:extLst>
              <a:ext uri="{FF2B5EF4-FFF2-40B4-BE49-F238E27FC236}">
                <a16:creationId xmlns:a16="http://schemas.microsoft.com/office/drawing/2014/main" id="{43E6FD26-9BAD-4332-95C3-999491DA2919}"/>
              </a:ext>
            </a:extLst>
          </p:cNvPr>
          <p:cNvSpPr>
            <a:spLocks noGrp="1"/>
          </p:cNvSpPr>
          <p:nvPr>
            <p:ph type="ftr" sz="quarter" idx="11"/>
          </p:nvPr>
        </p:nvSpPr>
        <p:spPr>
          <a:xfrm>
            <a:off x="6858000" y="6356350"/>
            <a:ext cx="3448050" cy="365125"/>
          </a:xfrm>
        </p:spPr>
        <p:txBody>
          <a:bodyPr/>
          <a:lstStyle/>
          <a:p>
            <a:r>
              <a:rPr lang="en-US"/>
              <a:t>Nhóm 06 - Phát Triển Ứng Dụng</a:t>
            </a:r>
            <a:endParaRPr lang="en-US" dirty="0"/>
          </a:p>
        </p:txBody>
      </p:sp>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3070187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4"/>
            <a:ext cx="5005466" cy="1325563"/>
          </a:xfrm>
        </p:spPr>
        <p:txBody>
          <a:bodyPr/>
          <a:lstStyle/>
          <a:p>
            <a:r>
              <a:rPr lang="en-US" dirty="0"/>
              <a:t>Product benefits</a:t>
            </a:r>
          </a:p>
        </p:txBody>
      </p:sp>
      <p:pic>
        <p:nvPicPr>
          <p:cNvPr id="6" name="Picture Placeholder 5" descr="A group of people sitting around a desk looking at a laptop">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ZA" dirty="0"/>
              <a:t>Cool and stylish product</a:t>
            </a:r>
          </a:p>
          <a:p>
            <a:r>
              <a:rPr lang="en-ZA" noProof="1"/>
              <a:t>Areas for community connections </a:t>
            </a:r>
          </a:p>
          <a:p>
            <a:r>
              <a:rPr lang="en-ZA" noProof="1"/>
              <a:t>Online store and market swap</a:t>
            </a:r>
          </a:p>
          <a:p>
            <a:endParaRPr lang="en-US" dirty="0"/>
          </a:p>
        </p:txBody>
      </p:sp>
      <p:sp>
        <p:nvSpPr>
          <p:cNvPr id="7" name="Date Placeholder 6">
            <a:extLst>
              <a:ext uri="{FF2B5EF4-FFF2-40B4-BE49-F238E27FC236}">
                <a16:creationId xmlns:a16="http://schemas.microsoft.com/office/drawing/2014/main" id="{69D8B6D9-B727-44AB-9039-91773DFE2E18}"/>
              </a:ext>
            </a:extLst>
          </p:cNvPr>
          <p:cNvSpPr>
            <a:spLocks noGrp="1"/>
          </p:cNvSpPr>
          <p:nvPr>
            <p:ph type="dt" sz="half" idx="10"/>
          </p:nvPr>
        </p:nvSpPr>
        <p:spPr>
          <a:xfrm>
            <a:off x="838200" y="6356350"/>
            <a:ext cx="2743200" cy="365125"/>
          </a:xfrm>
        </p:spPr>
        <p:txBody>
          <a:bodyPr/>
          <a:lstStyle/>
          <a:p>
            <a:r>
              <a:rPr lang="en-US"/>
              <a:t>14/12/2023</a:t>
            </a:r>
            <a:endParaRPr lang="en-US" dirty="0"/>
          </a:p>
        </p:txBody>
      </p:sp>
      <p:sp>
        <p:nvSpPr>
          <p:cNvPr id="8" name="Footer Placeholder 7">
            <a:extLst>
              <a:ext uri="{FF2B5EF4-FFF2-40B4-BE49-F238E27FC236}">
                <a16:creationId xmlns:a16="http://schemas.microsoft.com/office/drawing/2014/main" id="{A3952661-D636-4FDB-9C08-C984DD2246D6}"/>
              </a:ext>
            </a:extLst>
          </p:cNvPr>
          <p:cNvSpPr>
            <a:spLocks noGrp="1"/>
          </p:cNvSpPr>
          <p:nvPr>
            <p:ph type="ftr" sz="quarter" idx="11"/>
          </p:nvPr>
        </p:nvSpPr>
        <p:spPr>
          <a:xfrm>
            <a:off x="4038600" y="6356350"/>
            <a:ext cx="4114800" cy="365125"/>
          </a:xfrm>
        </p:spPr>
        <p:txBody>
          <a:bodyPr/>
          <a:lstStyle/>
          <a:p>
            <a:r>
              <a:rPr lang="en-US"/>
              <a:t>Nhóm 06 - Phát Triển Ứng Dụng</a:t>
            </a:r>
            <a:endParaRPr lang="en-US" dirty="0"/>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3751144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9AB68-AAD3-4F45-941A-BD76631A9FC7}"/>
              </a:ext>
            </a:extLst>
          </p:cNvPr>
          <p:cNvSpPr>
            <a:spLocks noGrp="1"/>
          </p:cNvSpPr>
          <p:nvPr>
            <p:ph type="title"/>
          </p:nvPr>
        </p:nvSpPr>
        <p:spPr>
          <a:xfrm>
            <a:off x="838200" y="365125"/>
            <a:ext cx="10515600" cy="1325563"/>
          </a:xfrm>
        </p:spPr>
        <p:txBody>
          <a:bodyPr/>
          <a:lstStyle/>
          <a:p>
            <a:r>
              <a:rPr lang="en-US" dirty="0"/>
              <a:t>Business model</a:t>
            </a:r>
          </a:p>
        </p:txBody>
      </p:sp>
      <p:pic>
        <p:nvPicPr>
          <p:cNvPr id="15" name="Picture Placeholder 14" descr="Open book outline">
            <a:extLst>
              <a:ext uri="{FF2B5EF4-FFF2-40B4-BE49-F238E27FC236}">
                <a16:creationId xmlns:a16="http://schemas.microsoft.com/office/drawing/2014/main" id="{F2339599-DDDD-46FB-ADBA-C1F6F40CFE1B}"/>
              </a:ext>
            </a:extLst>
          </p:cNvPr>
          <p:cNvPicPr>
            <a:picLocks noGrp="1" noChangeAspect="1"/>
          </p:cNvPicPr>
          <p:nvPr>
            <p:ph type="pic" sz="quarter" idx="42"/>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910104" y="1965960"/>
            <a:ext cx="2286000" cy="2286000"/>
          </a:xfrm>
        </p:spPr>
      </p:pic>
      <p:sp>
        <p:nvSpPr>
          <p:cNvPr id="3" name="Text Placeholder 2">
            <a:extLst>
              <a:ext uri="{FF2B5EF4-FFF2-40B4-BE49-F238E27FC236}">
                <a16:creationId xmlns:a16="http://schemas.microsoft.com/office/drawing/2014/main" id="{EAA5988A-CD1B-4E4A-9861-EE187D0B6E69}"/>
              </a:ext>
            </a:extLst>
          </p:cNvPr>
          <p:cNvSpPr>
            <a:spLocks noGrp="1"/>
          </p:cNvSpPr>
          <p:nvPr>
            <p:ph type="body" sz="quarter" idx="33"/>
          </p:nvPr>
        </p:nvSpPr>
        <p:spPr>
          <a:xfrm>
            <a:off x="1911096" y="4311688"/>
            <a:ext cx="2286000" cy="360000"/>
          </a:xfrm>
        </p:spPr>
        <p:txBody>
          <a:bodyPr/>
          <a:lstStyle/>
          <a:p>
            <a:r>
              <a:rPr lang="en-US" dirty="0"/>
              <a:t>Research</a:t>
            </a:r>
          </a:p>
        </p:txBody>
      </p:sp>
      <p:sp>
        <p:nvSpPr>
          <p:cNvPr id="30" name="Text Placeholder 29">
            <a:extLst>
              <a:ext uri="{FF2B5EF4-FFF2-40B4-BE49-F238E27FC236}">
                <a16:creationId xmlns:a16="http://schemas.microsoft.com/office/drawing/2014/main" id="{A36F47C5-F678-46A9-B786-B6A885C6DFC7}"/>
              </a:ext>
            </a:extLst>
          </p:cNvPr>
          <p:cNvSpPr>
            <a:spLocks noGrp="1"/>
          </p:cNvSpPr>
          <p:nvPr>
            <p:ph type="body" sz="quarter" idx="34"/>
          </p:nvPr>
        </p:nvSpPr>
        <p:spPr>
          <a:xfrm>
            <a:off x="1911096" y="4773703"/>
            <a:ext cx="2286000" cy="1005840"/>
          </a:xfrm>
        </p:spPr>
        <p:txBody>
          <a:bodyPr>
            <a:normAutofit/>
          </a:bodyPr>
          <a:lstStyle/>
          <a:p>
            <a:r>
              <a:rPr lang="en-ZA" noProof="1"/>
              <a:t>We based our research on market trends and social media</a:t>
            </a:r>
          </a:p>
        </p:txBody>
      </p:sp>
      <p:pic>
        <p:nvPicPr>
          <p:cNvPr id="17" name="Picture Placeholder 16" descr="Group outline">
            <a:extLst>
              <a:ext uri="{FF2B5EF4-FFF2-40B4-BE49-F238E27FC236}">
                <a16:creationId xmlns:a16="http://schemas.microsoft.com/office/drawing/2014/main" id="{76119B79-7A4D-4487-B5F5-8175243D9256}"/>
              </a:ext>
            </a:extLst>
          </p:cNvPr>
          <p:cNvPicPr>
            <a:picLocks noGrp="1" noChangeAspect="1"/>
          </p:cNvPicPr>
          <p:nvPr>
            <p:ph type="pic" sz="quarter" idx="43"/>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951917" y="1965960"/>
            <a:ext cx="2286000" cy="2286000"/>
          </a:xfrm>
        </p:spPr>
      </p:pic>
      <p:sp>
        <p:nvSpPr>
          <p:cNvPr id="31" name="Text Placeholder 30">
            <a:extLst>
              <a:ext uri="{FF2B5EF4-FFF2-40B4-BE49-F238E27FC236}">
                <a16:creationId xmlns:a16="http://schemas.microsoft.com/office/drawing/2014/main" id="{21C36C88-F184-4C07-A7C9-E06C46A4DFD2}"/>
              </a:ext>
            </a:extLst>
          </p:cNvPr>
          <p:cNvSpPr>
            <a:spLocks noGrp="1"/>
          </p:cNvSpPr>
          <p:nvPr>
            <p:ph type="body" sz="quarter" idx="35"/>
          </p:nvPr>
        </p:nvSpPr>
        <p:spPr>
          <a:xfrm>
            <a:off x="4956048" y="4311688"/>
            <a:ext cx="2286000" cy="360000"/>
          </a:xfrm>
        </p:spPr>
        <p:txBody>
          <a:bodyPr/>
          <a:lstStyle/>
          <a:p>
            <a:r>
              <a:rPr lang="en-US" dirty="0"/>
              <a:t>Abstract</a:t>
            </a:r>
          </a:p>
        </p:txBody>
      </p:sp>
      <p:sp>
        <p:nvSpPr>
          <p:cNvPr id="32" name="Text Placeholder 31">
            <a:extLst>
              <a:ext uri="{FF2B5EF4-FFF2-40B4-BE49-F238E27FC236}">
                <a16:creationId xmlns:a16="http://schemas.microsoft.com/office/drawing/2014/main" id="{D59803FB-DF8C-4F02-9B45-27AAE8E27755}"/>
              </a:ext>
            </a:extLst>
          </p:cNvPr>
          <p:cNvSpPr>
            <a:spLocks noGrp="1"/>
          </p:cNvSpPr>
          <p:nvPr>
            <p:ph type="body" sz="quarter" idx="36"/>
          </p:nvPr>
        </p:nvSpPr>
        <p:spPr>
          <a:xfrm>
            <a:off x="4956048" y="4773703"/>
            <a:ext cx="2286000" cy="1005840"/>
          </a:xfrm>
        </p:spPr>
        <p:txBody>
          <a:bodyPr>
            <a:normAutofit fontScale="85000" lnSpcReduction="10000"/>
          </a:bodyPr>
          <a:lstStyle/>
          <a:p>
            <a:r>
              <a:rPr lang="en-ZA" noProof="1"/>
              <a:t>We believe people need more products specifically dedicated to this niche market</a:t>
            </a:r>
          </a:p>
          <a:p>
            <a:endParaRPr lang="en-US" dirty="0"/>
          </a:p>
        </p:txBody>
      </p:sp>
      <p:pic>
        <p:nvPicPr>
          <p:cNvPr id="19" name="Picture Placeholder 18" descr="Arrow circle outline">
            <a:extLst>
              <a:ext uri="{FF2B5EF4-FFF2-40B4-BE49-F238E27FC236}">
                <a16:creationId xmlns:a16="http://schemas.microsoft.com/office/drawing/2014/main" id="{3CB47E7C-B154-4810-84C9-C31305D4B934}"/>
              </a:ext>
            </a:extLst>
          </p:cNvPr>
          <p:cNvPicPr>
            <a:picLocks noGrp="1" noChangeAspect="1"/>
          </p:cNvPicPr>
          <p:nvPr>
            <p:ph type="pic" sz="quarter" idx="44"/>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7993730" y="1965960"/>
            <a:ext cx="2286000" cy="2286000"/>
          </a:xfrm>
        </p:spPr>
      </p:pic>
      <p:sp>
        <p:nvSpPr>
          <p:cNvPr id="33" name="Text Placeholder 32">
            <a:extLst>
              <a:ext uri="{FF2B5EF4-FFF2-40B4-BE49-F238E27FC236}">
                <a16:creationId xmlns:a16="http://schemas.microsoft.com/office/drawing/2014/main" id="{550B1CB9-4A50-4420-AB99-79FC43148662}"/>
              </a:ext>
            </a:extLst>
          </p:cNvPr>
          <p:cNvSpPr>
            <a:spLocks noGrp="1"/>
          </p:cNvSpPr>
          <p:nvPr>
            <p:ph type="body" sz="quarter" idx="37"/>
          </p:nvPr>
        </p:nvSpPr>
        <p:spPr>
          <a:xfrm>
            <a:off x="7991856" y="4311688"/>
            <a:ext cx="2286000" cy="360000"/>
          </a:xfrm>
        </p:spPr>
        <p:txBody>
          <a:bodyPr/>
          <a:lstStyle/>
          <a:p>
            <a:r>
              <a:rPr lang="en-US" dirty="0"/>
              <a:t>Design</a:t>
            </a:r>
          </a:p>
        </p:txBody>
      </p:sp>
      <p:sp>
        <p:nvSpPr>
          <p:cNvPr id="34" name="Text Placeholder 33">
            <a:extLst>
              <a:ext uri="{FF2B5EF4-FFF2-40B4-BE49-F238E27FC236}">
                <a16:creationId xmlns:a16="http://schemas.microsoft.com/office/drawing/2014/main" id="{5B55CC8A-7C02-4FA0-B265-E6C47B9EB532}"/>
              </a:ext>
            </a:extLst>
          </p:cNvPr>
          <p:cNvSpPr>
            <a:spLocks noGrp="1"/>
          </p:cNvSpPr>
          <p:nvPr>
            <p:ph type="body" sz="quarter" idx="38"/>
          </p:nvPr>
        </p:nvSpPr>
        <p:spPr>
          <a:xfrm>
            <a:off x="7991856" y="4773703"/>
            <a:ext cx="2286000" cy="1005840"/>
          </a:xfrm>
        </p:spPr>
        <p:txBody>
          <a:bodyPr/>
          <a:lstStyle/>
          <a:p>
            <a:r>
              <a:rPr lang="en-ZA" noProof="1"/>
              <a:t>Minimalist and easy to use </a:t>
            </a:r>
          </a:p>
        </p:txBody>
      </p:sp>
      <p:sp>
        <p:nvSpPr>
          <p:cNvPr id="122" name="Date Placeholder 121">
            <a:extLst>
              <a:ext uri="{FF2B5EF4-FFF2-40B4-BE49-F238E27FC236}">
                <a16:creationId xmlns:a16="http://schemas.microsoft.com/office/drawing/2014/main" id="{145491AF-B0E3-45E3-B13B-B845A699B65D}"/>
              </a:ext>
            </a:extLst>
          </p:cNvPr>
          <p:cNvSpPr>
            <a:spLocks noGrp="1"/>
          </p:cNvSpPr>
          <p:nvPr>
            <p:ph type="dt" sz="half" idx="45"/>
          </p:nvPr>
        </p:nvSpPr>
        <p:spPr>
          <a:xfrm>
            <a:off x="838200" y="6356350"/>
            <a:ext cx="2743200" cy="365125"/>
          </a:xfrm>
        </p:spPr>
        <p:txBody>
          <a:bodyPr/>
          <a:lstStyle/>
          <a:p>
            <a:r>
              <a:rPr lang="en-US"/>
              <a:t>14/12/2023</a:t>
            </a:r>
            <a:endParaRPr lang="en-US" dirty="0"/>
          </a:p>
        </p:txBody>
      </p:sp>
      <p:sp>
        <p:nvSpPr>
          <p:cNvPr id="85" name="Footer Placeholder 84">
            <a:extLst>
              <a:ext uri="{FF2B5EF4-FFF2-40B4-BE49-F238E27FC236}">
                <a16:creationId xmlns:a16="http://schemas.microsoft.com/office/drawing/2014/main" id="{6DE2BCA7-4090-47C3-9FBB-639DF1D9AA64}"/>
              </a:ext>
            </a:extLst>
          </p:cNvPr>
          <p:cNvSpPr>
            <a:spLocks noGrp="1"/>
          </p:cNvSpPr>
          <p:nvPr>
            <p:ph type="ftr" sz="quarter" idx="10"/>
          </p:nvPr>
        </p:nvSpPr>
        <p:spPr>
          <a:xfrm>
            <a:off x="4038600" y="6356350"/>
            <a:ext cx="4114800" cy="365125"/>
          </a:xfrm>
        </p:spPr>
        <p:txBody>
          <a:bodyPr/>
          <a:lstStyle/>
          <a:p>
            <a:r>
              <a:rPr lang="en-ZA"/>
              <a:t>Nhóm 06 - Phát Triển Ứng Dụng</a:t>
            </a:r>
            <a:endParaRPr lang="en-ZA" dirty="0"/>
          </a:p>
        </p:txBody>
      </p:sp>
      <p:sp>
        <p:nvSpPr>
          <p:cNvPr id="86" name="Slide Number Placeholder 85">
            <a:extLst>
              <a:ext uri="{FF2B5EF4-FFF2-40B4-BE49-F238E27FC236}">
                <a16:creationId xmlns:a16="http://schemas.microsoft.com/office/drawing/2014/main" id="{38FA7F94-C624-41F7-9020-8AA1485E2A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9</a:t>
            </a:fld>
            <a:endParaRPr lang="en-ZA" dirty="0"/>
          </a:p>
        </p:txBody>
      </p:sp>
    </p:spTree>
    <p:extLst>
      <p:ext uri="{BB962C8B-B14F-4D97-AF65-F5344CB8AC3E}">
        <p14:creationId xmlns:p14="http://schemas.microsoft.com/office/powerpoint/2010/main" val="2216454182"/>
      </p:ext>
    </p:extLst>
  </p:cSld>
  <p:clrMapOvr>
    <a:masterClrMapping/>
  </p:clrMapOvr>
</p:sld>
</file>

<file path=ppt/theme/theme1.xml><?xml version="1.0" encoding="utf-8"?>
<a:theme xmlns:a="http://schemas.openxmlformats.org/drawingml/2006/main" name="Custom">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
      <a:majorFont>
        <a:latin typeface="Arial"/>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5E663E60-9241-454F-9D79-FA28B6B8E2E6}"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3.xml><?xml version="1.0" encoding="utf-8"?>
<ds:datastoreItem xmlns:ds="http://schemas.openxmlformats.org/officeDocument/2006/customXml" ds:itemID="{B935DE4F-C654-46B5-9D7A-C349B80D2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{69C2D1B7-58A7-4B9B-8749-41556ABE078E}tf66722518_win32</Template>
  <TotalTime>84</TotalTime>
  <Words>999</Words>
  <Application>Microsoft Office PowerPoint</Application>
  <PresentationFormat>Widescreen</PresentationFormat>
  <Paragraphs>313</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Segoe UI</vt:lpstr>
      <vt:lpstr>Segoe UI Semibold</vt:lpstr>
      <vt:lpstr>Times New Roman</vt:lpstr>
      <vt:lpstr>Custom</vt:lpstr>
      <vt:lpstr>PowerPoint Presentation</vt:lpstr>
      <vt:lpstr>Thành Viên Nhóm 06</vt:lpstr>
      <vt:lpstr>Nội Dung</vt:lpstr>
      <vt:lpstr>Giới Thiệu</vt:lpstr>
      <vt:lpstr>Yêu Cầu Ứng Dụng</vt:lpstr>
      <vt:lpstr>Phân Tích – Thiết Kế</vt:lpstr>
      <vt:lpstr>Product overview</vt:lpstr>
      <vt:lpstr>Product benefits</vt:lpstr>
      <vt:lpstr>Business model</vt:lpstr>
      <vt:lpstr>Market overview</vt:lpstr>
      <vt:lpstr>Market comparison</vt:lpstr>
      <vt:lpstr>Our competition</vt:lpstr>
      <vt:lpstr>Competitive layout</vt:lpstr>
      <vt:lpstr>Growth strategy</vt:lpstr>
      <vt:lpstr>Traction</vt:lpstr>
      <vt:lpstr>Two-year action plan</vt:lpstr>
      <vt:lpstr>Financials</vt:lpstr>
      <vt:lpstr>Meet the team </vt:lpstr>
      <vt:lpstr>Funding</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Lê Minh Bảo</dc:creator>
  <cp:lastModifiedBy>Lê Minh Bảo</cp:lastModifiedBy>
  <cp:revision>7</cp:revision>
  <dcterms:created xsi:type="dcterms:W3CDTF">2023-12-13T02:40:49Z</dcterms:created>
  <dcterms:modified xsi:type="dcterms:W3CDTF">2023-12-13T04:04:52Z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